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4" r:id="rId1"/>
    <p:sldMasterId id="2147483737" r:id="rId2"/>
    <p:sldMasterId id="2147483749" r:id="rId3"/>
  </p:sldMasterIdLst>
  <p:notesMasterIdLst>
    <p:notesMasterId r:id="rId13"/>
  </p:notesMasterIdLst>
  <p:sldIdLst>
    <p:sldId id="256" r:id="rId4"/>
    <p:sldId id="270" r:id="rId5"/>
    <p:sldId id="271" r:id="rId6"/>
    <p:sldId id="264" r:id="rId7"/>
    <p:sldId id="1423" r:id="rId8"/>
    <p:sldId id="1422" r:id="rId9"/>
    <p:sldId id="1425" r:id="rId10"/>
    <p:sldId id="266" r:id="rId11"/>
    <p:sldId id="268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1B06B29-ED23-E644-C15C-735E6792B2D4}" name="Hechter,Johan" initials="H" userId="S::johanh@life.co.za::42f3cf0e-79b2-4d82-8987-646c6bf53aa2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5A71D"/>
    <a:srgbClr val="04213B"/>
    <a:srgbClr val="12233C"/>
    <a:srgbClr val="D9AD40"/>
    <a:srgbClr val="07284A"/>
    <a:srgbClr val="062540"/>
    <a:srgbClr val="0F40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F16390C-F445-B448-B1B8-2D38B3C790BF}" v="3" dt="2024-10-28T19:50:28.79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334"/>
    <p:restoredTop sz="95853"/>
  </p:normalViewPr>
  <p:slideViewPr>
    <p:cSldViewPr snapToGrid="0" snapToObjects="1">
      <p:cViewPr>
        <p:scale>
          <a:sx n="120" d="100"/>
          <a:sy n="120" d="100"/>
        </p:scale>
        <p:origin x="352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18" Type="http://schemas.microsoft.com/office/2015/10/relationships/revisionInfo" Target="revisionInfo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microsoft.com/office/2018/10/relationships/authors" Target="author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416ADA4-311D-614F-A92C-4F9D5AFB0CE7}" type="doc">
      <dgm:prSet loTypeId="urn:microsoft.com/office/officeart/2009/3/layout/CircleRelationship" loCatId="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endParaRPr lang="en-GB"/>
        </a:p>
      </dgm:t>
    </dgm:pt>
    <dgm:pt modelId="{E655B6CE-837B-5E4B-8E96-31390AE3E5BA}">
      <dgm:prSet phldrT="[Text]" custT="1"/>
      <dgm:spPr>
        <a:solidFill>
          <a:schemeClr val="accent1"/>
        </a:solidFill>
      </dgm:spPr>
      <dgm:t>
        <a:bodyPr/>
        <a:lstStyle/>
        <a:p>
          <a:r>
            <a:rPr lang="en-GB" sz="6000" dirty="0">
              <a:latin typeface="Century Gothic" panose="020B0502020202020204" pitchFamily="34" charset="0"/>
            </a:rPr>
            <a:t>ESG</a:t>
          </a:r>
        </a:p>
      </dgm:t>
    </dgm:pt>
    <dgm:pt modelId="{BA67C198-E333-3845-9D40-092F6D752C4F}" type="parTrans" cxnId="{ECF8606F-AE80-A74F-A690-2EDFE08702BF}">
      <dgm:prSet/>
      <dgm:spPr/>
      <dgm:t>
        <a:bodyPr/>
        <a:lstStyle/>
        <a:p>
          <a:endParaRPr lang="en-GB"/>
        </a:p>
      </dgm:t>
    </dgm:pt>
    <dgm:pt modelId="{FA239BAD-4DBA-A048-8864-F50C91691641}" type="sibTrans" cxnId="{ECF8606F-AE80-A74F-A690-2EDFE08702BF}">
      <dgm:prSet/>
      <dgm:spPr/>
      <dgm:t>
        <a:bodyPr/>
        <a:lstStyle/>
        <a:p>
          <a:endParaRPr lang="en-GB"/>
        </a:p>
      </dgm:t>
    </dgm:pt>
    <dgm:pt modelId="{BA6EDAF5-6C3C-F34A-A916-FB7CA1ABF97B}">
      <dgm:prSet phldrT="[Text]" custT="1"/>
      <dgm:spPr>
        <a:solidFill>
          <a:srgbClr val="FF0000"/>
        </a:solidFill>
      </dgm:spPr>
      <dgm:t>
        <a:bodyPr/>
        <a:lstStyle/>
        <a:p>
          <a:r>
            <a:rPr lang="en-GB" sz="1300" b="1" dirty="0">
              <a:latin typeface="Century Gothic" panose="020B0502020202020204" pitchFamily="34" charset="0"/>
            </a:rPr>
            <a:t>Environment</a:t>
          </a:r>
        </a:p>
        <a:p>
          <a:r>
            <a:rPr lang="en-GB" sz="1300" b="1" dirty="0">
              <a:latin typeface="Century Gothic" panose="020B0502020202020204" pitchFamily="34" charset="0"/>
            </a:rPr>
            <a:t>20%</a:t>
          </a:r>
        </a:p>
      </dgm:t>
    </dgm:pt>
    <dgm:pt modelId="{8EBE65DF-AC89-AB4C-B7F1-50FC91664018}" type="parTrans" cxnId="{B109E9E6-6DEB-FC4A-B280-6B6BC4BAF322}">
      <dgm:prSet/>
      <dgm:spPr/>
      <dgm:t>
        <a:bodyPr/>
        <a:lstStyle/>
        <a:p>
          <a:endParaRPr lang="en-GB"/>
        </a:p>
      </dgm:t>
    </dgm:pt>
    <dgm:pt modelId="{6C4DC4A2-739D-DF4F-B7EC-D815FAD00AB1}" type="sibTrans" cxnId="{B109E9E6-6DEB-FC4A-B280-6B6BC4BAF322}">
      <dgm:prSet/>
      <dgm:spPr/>
      <dgm:t>
        <a:bodyPr/>
        <a:lstStyle/>
        <a:p>
          <a:endParaRPr lang="en-GB"/>
        </a:p>
      </dgm:t>
    </dgm:pt>
    <dgm:pt modelId="{D9F0AD2B-3CBB-F843-80C8-5804BD54C136}">
      <dgm:prSet phldrT="[Text]" custT="1"/>
      <dgm:spPr>
        <a:solidFill>
          <a:srgbClr val="FF0000"/>
        </a:solidFill>
      </dgm:spPr>
      <dgm:t>
        <a:bodyPr/>
        <a:lstStyle/>
        <a:p>
          <a:r>
            <a:rPr lang="en-GB" sz="1400" b="1" dirty="0">
              <a:latin typeface="Century Gothic" panose="020B0502020202020204" pitchFamily="34" charset="0"/>
            </a:rPr>
            <a:t>Social</a:t>
          </a:r>
        </a:p>
        <a:p>
          <a:r>
            <a:rPr lang="en-GB" sz="1400" b="1" dirty="0">
              <a:latin typeface="Century Gothic" panose="020B0502020202020204" pitchFamily="34" charset="0"/>
            </a:rPr>
            <a:t>45%</a:t>
          </a:r>
        </a:p>
      </dgm:t>
    </dgm:pt>
    <dgm:pt modelId="{DADAD0AE-8163-634E-B708-1196A0836A19}" type="parTrans" cxnId="{D486CE65-E8B6-8B48-AB56-B2A9486D022C}">
      <dgm:prSet/>
      <dgm:spPr/>
      <dgm:t>
        <a:bodyPr/>
        <a:lstStyle/>
        <a:p>
          <a:endParaRPr lang="en-GB"/>
        </a:p>
      </dgm:t>
    </dgm:pt>
    <dgm:pt modelId="{43BB06D3-440D-084D-A0A5-86F23842443B}" type="sibTrans" cxnId="{D486CE65-E8B6-8B48-AB56-B2A9486D022C}">
      <dgm:prSet/>
      <dgm:spPr/>
      <dgm:t>
        <a:bodyPr/>
        <a:lstStyle/>
        <a:p>
          <a:endParaRPr lang="en-GB"/>
        </a:p>
      </dgm:t>
    </dgm:pt>
    <dgm:pt modelId="{0D06E529-ED82-4944-83A8-E1D75DD4488B}">
      <dgm:prSet phldrT="[Text]" custT="1"/>
      <dgm:spPr>
        <a:solidFill>
          <a:srgbClr val="FF0000"/>
        </a:solidFill>
      </dgm:spPr>
      <dgm:t>
        <a:bodyPr/>
        <a:lstStyle/>
        <a:p>
          <a:r>
            <a:rPr lang="en-GB" sz="1200" b="1" dirty="0">
              <a:latin typeface="Century Gothic" panose="020B0502020202020204" pitchFamily="34" charset="0"/>
            </a:rPr>
            <a:t>Governance</a:t>
          </a:r>
        </a:p>
        <a:p>
          <a:r>
            <a:rPr lang="en-GB" sz="1200" b="1" dirty="0">
              <a:latin typeface="Century Gothic" panose="020B0502020202020204" pitchFamily="34" charset="0"/>
            </a:rPr>
            <a:t>35%</a:t>
          </a:r>
        </a:p>
      </dgm:t>
    </dgm:pt>
    <dgm:pt modelId="{38C9CD04-B289-FF46-B8C9-BB74B088D63D}" type="parTrans" cxnId="{3D409DB2-4296-CD4E-A28D-64A70C5D8022}">
      <dgm:prSet/>
      <dgm:spPr/>
      <dgm:t>
        <a:bodyPr/>
        <a:lstStyle/>
        <a:p>
          <a:endParaRPr lang="en-ZA"/>
        </a:p>
      </dgm:t>
    </dgm:pt>
    <dgm:pt modelId="{BF69F4DB-3119-AC41-97FB-31C3B0167955}" type="sibTrans" cxnId="{3D409DB2-4296-CD4E-A28D-64A70C5D8022}">
      <dgm:prSet/>
      <dgm:spPr/>
      <dgm:t>
        <a:bodyPr/>
        <a:lstStyle/>
        <a:p>
          <a:endParaRPr lang="en-ZA"/>
        </a:p>
      </dgm:t>
    </dgm:pt>
    <dgm:pt modelId="{04647975-9AAD-5A4B-8327-CAFF22836F99}" type="pres">
      <dgm:prSet presAssocID="{A416ADA4-311D-614F-A92C-4F9D5AFB0CE7}" presName="Name0" presStyleCnt="0">
        <dgm:presLayoutVars>
          <dgm:chMax val="1"/>
          <dgm:chPref val="1"/>
        </dgm:presLayoutVars>
      </dgm:prSet>
      <dgm:spPr/>
    </dgm:pt>
    <dgm:pt modelId="{B5BD1CC8-CF8C-D141-93A5-3C86789DF10E}" type="pres">
      <dgm:prSet presAssocID="{E655B6CE-837B-5E4B-8E96-31390AE3E5BA}" presName="Parent" presStyleLbl="node0" presStyleIdx="0" presStyleCnt="1">
        <dgm:presLayoutVars>
          <dgm:chMax val="5"/>
          <dgm:chPref val="5"/>
        </dgm:presLayoutVars>
      </dgm:prSet>
      <dgm:spPr/>
    </dgm:pt>
    <dgm:pt modelId="{5519C468-0184-6540-9EA9-10324023AAA1}" type="pres">
      <dgm:prSet presAssocID="{E655B6CE-837B-5E4B-8E96-31390AE3E5BA}" presName="Accent1" presStyleLbl="node1" presStyleIdx="0" presStyleCnt="15"/>
      <dgm:spPr/>
    </dgm:pt>
    <dgm:pt modelId="{C5119396-31C8-7947-9C22-02189F843529}" type="pres">
      <dgm:prSet presAssocID="{E655B6CE-837B-5E4B-8E96-31390AE3E5BA}" presName="Accent2" presStyleLbl="node1" presStyleIdx="1" presStyleCnt="15"/>
      <dgm:spPr/>
    </dgm:pt>
    <dgm:pt modelId="{D0464134-A4C4-DF40-A62D-6C2D9D092A85}" type="pres">
      <dgm:prSet presAssocID="{E655B6CE-837B-5E4B-8E96-31390AE3E5BA}" presName="Accent3" presStyleLbl="node1" presStyleIdx="2" presStyleCnt="15"/>
      <dgm:spPr/>
    </dgm:pt>
    <dgm:pt modelId="{373B1B27-451F-BD4E-B645-6BFB645951B7}" type="pres">
      <dgm:prSet presAssocID="{E655B6CE-837B-5E4B-8E96-31390AE3E5BA}" presName="Accent4" presStyleLbl="node1" presStyleIdx="3" presStyleCnt="15"/>
      <dgm:spPr/>
    </dgm:pt>
    <dgm:pt modelId="{3C913DDE-5AD1-CE44-A196-627363A6B4FA}" type="pres">
      <dgm:prSet presAssocID="{E655B6CE-837B-5E4B-8E96-31390AE3E5BA}" presName="Accent5" presStyleLbl="node1" presStyleIdx="4" presStyleCnt="15"/>
      <dgm:spPr/>
    </dgm:pt>
    <dgm:pt modelId="{3ADFB440-79C3-D646-8267-4895CB7FCE31}" type="pres">
      <dgm:prSet presAssocID="{E655B6CE-837B-5E4B-8E96-31390AE3E5BA}" presName="Accent6" presStyleLbl="node1" presStyleIdx="5" presStyleCnt="15"/>
      <dgm:spPr/>
    </dgm:pt>
    <dgm:pt modelId="{A9FB0F2D-285B-1D41-AB8D-27061A6455BE}" type="pres">
      <dgm:prSet presAssocID="{BA6EDAF5-6C3C-F34A-A916-FB7CA1ABF97B}" presName="Child1" presStyleLbl="node1" presStyleIdx="6" presStyleCnt="15">
        <dgm:presLayoutVars>
          <dgm:chMax val="0"/>
          <dgm:chPref val="0"/>
        </dgm:presLayoutVars>
      </dgm:prSet>
      <dgm:spPr/>
    </dgm:pt>
    <dgm:pt modelId="{BEC21054-B5DE-6144-933B-03BDC849C268}" type="pres">
      <dgm:prSet presAssocID="{BA6EDAF5-6C3C-F34A-A916-FB7CA1ABF97B}" presName="Accent7" presStyleCnt="0"/>
      <dgm:spPr/>
    </dgm:pt>
    <dgm:pt modelId="{1585E631-5D96-B84A-84AB-E8F466A482C8}" type="pres">
      <dgm:prSet presAssocID="{BA6EDAF5-6C3C-F34A-A916-FB7CA1ABF97B}" presName="AccentHold1" presStyleLbl="node1" presStyleIdx="7" presStyleCnt="15"/>
      <dgm:spPr/>
    </dgm:pt>
    <dgm:pt modelId="{2251C4E6-CD92-AB48-B4C5-155D66AB631B}" type="pres">
      <dgm:prSet presAssocID="{BA6EDAF5-6C3C-F34A-A916-FB7CA1ABF97B}" presName="Accent8" presStyleCnt="0"/>
      <dgm:spPr/>
    </dgm:pt>
    <dgm:pt modelId="{C43BDF51-7189-9E44-8AA4-DBDBDCAA296B}" type="pres">
      <dgm:prSet presAssocID="{BA6EDAF5-6C3C-F34A-A916-FB7CA1ABF97B}" presName="AccentHold2" presStyleLbl="node1" presStyleIdx="8" presStyleCnt="15"/>
      <dgm:spPr>
        <a:solidFill>
          <a:srgbClr val="75A71D"/>
        </a:solidFill>
      </dgm:spPr>
    </dgm:pt>
    <dgm:pt modelId="{9A0FF7B9-2721-F443-8321-2A592D97C088}" type="pres">
      <dgm:prSet presAssocID="{D9F0AD2B-3CBB-F843-80C8-5804BD54C136}" presName="Child2" presStyleLbl="node1" presStyleIdx="9" presStyleCnt="15">
        <dgm:presLayoutVars>
          <dgm:chMax val="0"/>
          <dgm:chPref val="0"/>
        </dgm:presLayoutVars>
      </dgm:prSet>
      <dgm:spPr/>
    </dgm:pt>
    <dgm:pt modelId="{6D09F523-5F94-214A-AF7A-1F569CE0E0FF}" type="pres">
      <dgm:prSet presAssocID="{D9F0AD2B-3CBB-F843-80C8-5804BD54C136}" presName="Accent9" presStyleCnt="0"/>
      <dgm:spPr/>
    </dgm:pt>
    <dgm:pt modelId="{CB552E95-6E88-2A43-A16F-581020B062EC}" type="pres">
      <dgm:prSet presAssocID="{D9F0AD2B-3CBB-F843-80C8-5804BD54C136}" presName="AccentHold1" presStyleLbl="node1" presStyleIdx="10" presStyleCnt="15"/>
      <dgm:spPr/>
    </dgm:pt>
    <dgm:pt modelId="{B82CB9AE-5813-F042-A96E-23FF4517E91E}" type="pres">
      <dgm:prSet presAssocID="{D9F0AD2B-3CBB-F843-80C8-5804BD54C136}" presName="Accent10" presStyleCnt="0"/>
      <dgm:spPr/>
    </dgm:pt>
    <dgm:pt modelId="{CB62FA01-8EB1-EE4E-BF4B-50473AEFCD75}" type="pres">
      <dgm:prSet presAssocID="{D9F0AD2B-3CBB-F843-80C8-5804BD54C136}" presName="AccentHold2" presStyleLbl="node1" presStyleIdx="11" presStyleCnt="15"/>
      <dgm:spPr/>
    </dgm:pt>
    <dgm:pt modelId="{4A82B458-2634-A041-8A8D-32225B0207CA}" type="pres">
      <dgm:prSet presAssocID="{D9F0AD2B-3CBB-F843-80C8-5804BD54C136}" presName="Accent11" presStyleCnt="0"/>
      <dgm:spPr/>
    </dgm:pt>
    <dgm:pt modelId="{A7EC2F61-DEF1-B44D-9C35-075CF6263D54}" type="pres">
      <dgm:prSet presAssocID="{D9F0AD2B-3CBB-F843-80C8-5804BD54C136}" presName="AccentHold3" presStyleLbl="node1" presStyleIdx="12" presStyleCnt="15"/>
      <dgm:spPr/>
    </dgm:pt>
    <dgm:pt modelId="{DF5582E8-0BEF-B149-A19B-5CD1C4DB97C4}" type="pres">
      <dgm:prSet presAssocID="{0D06E529-ED82-4944-83A8-E1D75DD4488B}" presName="Child3" presStyleLbl="node1" presStyleIdx="13" presStyleCnt="15">
        <dgm:presLayoutVars>
          <dgm:chMax val="0"/>
          <dgm:chPref val="0"/>
        </dgm:presLayoutVars>
      </dgm:prSet>
      <dgm:spPr/>
    </dgm:pt>
    <dgm:pt modelId="{FE752EAF-9797-2F4B-B875-2EABE8281A42}" type="pres">
      <dgm:prSet presAssocID="{0D06E529-ED82-4944-83A8-E1D75DD4488B}" presName="Accent12" presStyleCnt="0"/>
      <dgm:spPr/>
    </dgm:pt>
    <dgm:pt modelId="{D258CA4E-36F0-994B-A624-9B0622AC8471}" type="pres">
      <dgm:prSet presAssocID="{0D06E529-ED82-4944-83A8-E1D75DD4488B}" presName="AccentHold1" presStyleLbl="node1" presStyleIdx="14" presStyleCnt="15"/>
      <dgm:spPr/>
    </dgm:pt>
  </dgm:ptLst>
  <dgm:cxnLst>
    <dgm:cxn modelId="{E9939717-7A5A-6D4C-ADC2-44CF1BE16C1D}" type="presOf" srcId="{0D06E529-ED82-4944-83A8-E1D75DD4488B}" destId="{DF5582E8-0BEF-B149-A19B-5CD1C4DB97C4}" srcOrd="0" destOrd="0" presId="urn:microsoft.com/office/officeart/2009/3/layout/CircleRelationship"/>
    <dgm:cxn modelId="{7B7D3833-FF8F-4D44-987E-63ED9CAC8920}" type="presOf" srcId="{A416ADA4-311D-614F-A92C-4F9D5AFB0CE7}" destId="{04647975-9AAD-5A4B-8327-CAFF22836F99}" srcOrd="0" destOrd="0" presId="urn:microsoft.com/office/officeart/2009/3/layout/CircleRelationship"/>
    <dgm:cxn modelId="{D486CE65-E8B6-8B48-AB56-B2A9486D022C}" srcId="{E655B6CE-837B-5E4B-8E96-31390AE3E5BA}" destId="{D9F0AD2B-3CBB-F843-80C8-5804BD54C136}" srcOrd="1" destOrd="0" parTransId="{DADAD0AE-8163-634E-B708-1196A0836A19}" sibTransId="{43BB06D3-440D-084D-A0A5-86F23842443B}"/>
    <dgm:cxn modelId="{2B83266B-39EE-D047-8D54-6D7B4C153F99}" type="presOf" srcId="{E655B6CE-837B-5E4B-8E96-31390AE3E5BA}" destId="{B5BD1CC8-CF8C-D141-93A5-3C86789DF10E}" srcOrd="0" destOrd="0" presId="urn:microsoft.com/office/officeart/2009/3/layout/CircleRelationship"/>
    <dgm:cxn modelId="{ECF8606F-AE80-A74F-A690-2EDFE08702BF}" srcId="{A416ADA4-311D-614F-A92C-4F9D5AFB0CE7}" destId="{E655B6CE-837B-5E4B-8E96-31390AE3E5BA}" srcOrd="0" destOrd="0" parTransId="{BA67C198-E333-3845-9D40-092F6D752C4F}" sibTransId="{FA239BAD-4DBA-A048-8864-F50C91691641}"/>
    <dgm:cxn modelId="{BC739A94-7003-1844-AEE4-F1E6149AA256}" type="presOf" srcId="{D9F0AD2B-3CBB-F843-80C8-5804BD54C136}" destId="{9A0FF7B9-2721-F443-8321-2A592D97C088}" srcOrd="0" destOrd="0" presId="urn:microsoft.com/office/officeart/2009/3/layout/CircleRelationship"/>
    <dgm:cxn modelId="{3D409DB2-4296-CD4E-A28D-64A70C5D8022}" srcId="{E655B6CE-837B-5E4B-8E96-31390AE3E5BA}" destId="{0D06E529-ED82-4944-83A8-E1D75DD4488B}" srcOrd="2" destOrd="0" parTransId="{38C9CD04-B289-FF46-B8C9-BB74B088D63D}" sibTransId="{BF69F4DB-3119-AC41-97FB-31C3B0167955}"/>
    <dgm:cxn modelId="{1B7250E3-8B07-F548-8E8C-55715D66D0F3}" type="presOf" srcId="{BA6EDAF5-6C3C-F34A-A916-FB7CA1ABF97B}" destId="{A9FB0F2D-285B-1D41-AB8D-27061A6455BE}" srcOrd="0" destOrd="0" presId="urn:microsoft.com/office/officeart/2009/3/layout/CircleRelationship"/>
    <dgm:cxn modelId="{B109E9E6-6DEB-FC4A-B280-6B6BC4BAF322}" srcId="{E655B6CE-837B-5E4B-8E96-31390AE3E5BA}" destId="{BA6EDAF5-6C3C-F34A-A916-FB7CA1ABF97B}" srcOrd="0" destOrd="0" parTransId="{8EBE65DF-AC89-AB4C-B7F1-50FC91664018}" sibTransId="{6C4DC4A2-739D-DF4F-B7EC-D815FAD00AB1}"/>
    <dgm:cxn modelId="{B8C6F802-F4EF-F540-9F58-B2ABE7AAE19D}" type="presParOf" srcId="{04647975-9AAD-5A4B-8327-CAFF22836F99}" destId="{B5BD1CC8-CF8C-D141-93A5-3C86789DF10E}" srcOrd="0" destOrd="0" presId="urn:microsoft.com/office/officeart/2009/3/layout/CircleRelationship"/>
    <dgm:cxn modelId="{D211EBE8-6746-D044-838F-5D07964805A2}" type="presParOf" srcId="{04647975-9AAD-5A4B-8327-CAFF22836F99}" destId="{5519C468-0184-6540-9EA9-10324023AAA1}" srcOrd="1" destOrd="0" presId="urn:microsoft.com/office/officeart/2009/3/layout/CircleRelationship"/>
    <dgm:cxn modelId="{252FBD87-63AE-EA4C-A08B-CE53EDF94861}" type="presParOf" srcId="{04647975-9AAD-5A4B-8327-CAFF22836F99}" destId="{C5119396-31C8-7947-9C22-02189F843529}" srcOrd="2" destOrd="0" presId="urn:microsoft.com/office/officeart/2009/3/layout/CircleRelationship"/>
    <dgm:cxn modelId="{52E7925B-D5D7-9B40-AD74-72593EAA3D4C}" type="presParOf" srcId="{04647975-9AAD-5A4B-8327-CAFF22836F99}" destId="{D0464134-A4C4-DF40-A62D-6C2D9D092A85}" srcOrd="3" destOrd="0" presId="urn:microsoft.com/office/officeart/2009/3/layout/CircleRelationship"/>
    <dgm:cxn modelId="{5CDBA8A2-D5CB-2A41-BEFB-F2E8083E61DE}" type="presParOf" srcId="{04647975-9AAD-5A4B-8327-CAFF22836F99}" destId="{373B1B27-451F-BD4E-B645-6BFB645951B7}" srcOrd="4" destOrd="0" presId="urn:microsoft.com/office/officeart/2009/3/layout/CircleRelationship"/>
    <dgm:cxn modelId="{788266E1-A661-8D42-A1EB-9C7C29F85263}" type="presParOf" srcId="{04647975-9AAD-5A4B-8327-CAFF22836F99}" destId="{3C913DDE-5AD1-CE44-A196-627363A6B4FA}" srcOrd="5" destOrd="0" presId="urn:microsoft.com/office/officeart/2009/3/layout/CircleRelationship"/>
    <dgm:cxn modelId="{BF11F824-64E5-3146-81DD-B79293A1DDBD}" type="presParOf" srcId="{04647975-9AAD-5A4B-8327-CAFF22836F99}" destId="{3ADFB440-79C3-D646-8267-4895CB7FCE31}" srcOrd="6" destOrd="0" presId="urn:microsoft.com/office/officeart/2009/3/layout/CircleRelationship"/>
    <dgm:cxn modelId="{CA23B16A-1881-E541-A71B-62665546A3A3}" type="presParOf" srcId="{04647975-9AAD-5A4B-8327-CAFF22836F99}" destId="{A9FB0F2D-285B-1D41-AB8D-27061A6455BE}" srcOrd="7" destOrd="0" presId="urn:microsoft.com/office/officeart/2009/3/layout/CircleRelationship"/>
    <dgm:cxn modelId="{E1EDB1E5-6120-B34A-B69C-377D297EA97C}" type="presParOf" srcId="{04647975-9AAD-5A4B-8327-CAFF22836F99}" destId="{BEC21054-B5DE-6144-933B-03BDC849C268}" srcOrd="8" destOrd="0" presId="urn:microsoft.com/office/officeart/2009/3/layout/CircleRelationship"/>
    <dgm:cxn modelId="{20FB6F51-C8ED-7C4A-8698-CDF74D3DF719}" type="presParOf" srcId="{BEC21054-B5DE-6144-933B-03BDC849C268}" destId="{1585E631-5D96-B84A-84AB-E8F466A482C8}" srcOrd="0" destOrd="0" presId="urn:microsoft.com/office/officeart/2009/3/layout/CircleRelationship"/>
    <dgm:cxn modelId="{6218124F-9B8F-EF4B-AE92-5A48BF473C51}" type="presParOf" srcId="{04647975-9AAD-5A4B-8327-CAFF22836F99}" destId="{2251C4E6-CD92-AB48-B4C5-155D66AB631B}" srcOrd="9" destOrd="0" presId="urn:microsoft.com/office/officeart/2009/3/layout/CircleRelationship"/>
    <dgm:cxn modelId="{EC064887-61B5-304D-8621-7DB2D350DAE9}" type="presParOf" srcId="{2251C4E6-CD92-AB48-B4C5-155D66AB631B}" destId="{C43BDF51-7189-9E44-8AA4-DBDBDCAA296B}" srcOrd="0" destOrd="0" presId="urn:microsoft.com/office/officeart/2009/3/layout/CircleRelationship"/>
    <dgm:cxn modelId="{05D2B3D2-F7FA-E34C-8B59-39494B414F38}" type="presParOf" srcId="{04647975-9AAD-5A4B-8327-CAFF22836F99}" destId="{9A0FF7B9-2721-F443-8321-2A592D97C088}" srcOrd="10" destOrd="0" presId="urn:microsoft.com/office/officeart/2009/3/layout/CircleRelationship"/>
    <dgm:cxn modelId="{0D12FC0B-F6C5-EE40-B524-295F393C18D4}" type="presParOf" srcId="{04647975-9AAD-5A4B-8327-CAFF22836F99}" destId="{6D09F523-5F94-214A-AF7A-1F569CE0E0FF}" srcOrd="11" destOrd="0" presId="urn:microsoft.com/office/officeart/2009/3/layout/CircleRelationship"/>
    <dgm:cxn modelId="{2A140C4B-826B-1B4A-9D23-04C7E54D2323}" type="presParOf" srcId="{6D09F523-5F94-214A-AF7A-1F569CE0E0FF}" destId="{CB552E95-6E88-2A43-A16F-581020B062EC}" srcOrd="0" destOrd="0" presId="urn:microsoft.com/office/officeart/2009/3/layout/CircleRelationship"/>
    <dgm:cxn modelId="{4E2CEF88-9882-4044-B861-C86966906783}" type="presParOf" srcId="{04647975-9AAD-5A4B-8327-CAFF22836F99}" destId="{B82CB9AE-5813-F042-A96E-23FF4517E91E}" srcOrd="12" destOrd="0" presId="urn:microsoft.com/office/officeart/2009/3/layout/CircleRelationship"/>
    <dgm:cxn modelId="{EE6E0111-A969-074B-8971-C9078E060F6A}" type="presParOf" srcId="{B82CB9AE-5813-F042-A96E-23FF4517E91E}" destId="{CB62FA01-8EB1-EE4E-BF4B-50473AEFCD75}" srcOrd="0" destOrd="0" presId="urn:microsoft.com/office/officeart/2009/3/layout/CircleRelationship"/>
    <dgm:cxn modelId="{9A059760-8124-D94E-918C-6B6E9746987C}" type="presParOf" srcId="{04647975-9AAD-5A4B-8327-CAFF22836F99}" destId="{4A82B458-2634-A041-8A8D-32225B0207CA}" srcOrd="13" destOrd="0" presId="urn:microsoft.com/office/officeart/2009/3/layout/CircleRelationship"/>
    <dgm:cxn modelId="{42122C49-F203-1C47-A88A-85A83DD38788}" type="presParOf" srcId="{4A82B458-2634-A041-8A8D-32225B0207CA}" destId="{A7EC2F61-DEF1-B44D-9C35-075CF6263D54}" srcOrd="0" destOrd="0" presId="urn:microsoft.com/office/officeart/2009/3/layout/CircleRelationship"/>
    <dgm:cxn modelId="{F03351D0-22C3-8F42-B0B1-3AA5522E2CEE}" type="presParOf" srcId="{04647975-9AAD-5A4B-8327-CAFF22836F99}" destId="{DF5582E8-0BEF-B149-A19B-5CD1C4DB97C4}" srcOrd="14" destOrd="0" presId="urn:microsoft.com/office/officeart/2009/3/layout/CircleRelationship"/>
    <dgm:cxn modelId="{7287F74F-8A5B-124B-BFF7-8ACF4AE40134}" type="presParOf" srcId="{04647975-9AAD-5A4B-8327-CAFF22836F99}" destId="{FE752EAF-9797-2F4B-B875-2EABE8281A42}" srcOrd="15" destOrd="0" presId="urn:microsoft.com/office/officeart/2009/3/layout/CircleRelationship"/>
    <dgm:cxn modelId="{A4A12E4B-4EEE-B44D-9C19-CFAB63FBBE38}" type="presParOf" srcId="{FE752EAF-9797-2F4B-B875-2EABE8281A42}" destId="{D258CA4E-36F0-994B-A624-9B0622AC8471}" srcOrd="0" destOrd="0" presId="urn:microsoft.com/office/officeart/2009/3/layout/CircleRelationship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BD1CC8-CF8C-D141-93A5-3C86789DF10E}">
      <dsp:nvSpPr>
        <dsp:cNvPr id="0" name=""/>
        <dsp:cNvSpPr/>
      </dsp:nvSpPr>
      <dsp:spPr>
        <a:xfrm>
          <a:off x="1342444" y="488989"/>
          <a:ext cx="3827145" cy="3827575"/>
        </a:xfrm>
        <a:prstGeom prst="ellipse">
          <a:avLst/>
        </a:prstGeom>
        <a:solidFill>
          <a:schemeClr val="accent1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0" tIns="228600" rIns="228600" bIns="228600" numCol="1" spcCol="1270" anchor="ctr" anchorCtr="0">
          <a:noAutofit/>
        </a:bodyPr>
        <a:lstStyle/>
        <a:p>
          <a:pPr marL="0" lvl="0" indent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6000" kern="1200" dirty="0">
              <a:latin typeface="Century Gothic" panose="020B0502020202020204" pitchFamily="34" charset="0"/>
            </a:rPr>
            <a:t>ESG</a:t>
          </a:r>
        </a:p>
      </dsp:txBody>
      <dsp:txXfrm>
        <a:off x="1902916" y="1049524"/>
        <a:ext cx="2706201" cy="2706505"/>
      </dsp:txXfrm>
    </dsp:sp>
    <dsp:sp modelId="{5519C468-0184-6540-9EA9-10324023AAA1}">
      <dsp:nvSpPr>
        <dsp:cNvPr id="0" name=""/>
        <dsp:cNvSpPr/>
      </dsp:nvSpPr>
      <dsp:spPr>
        <a:xfrm>
          <a:off x="3526468" y="314602"/>
          <a:ext cx="425500" cy="42568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5119396-31C8-7947-9C22-02189F843529}">
      <dsp:nvSpPr>
        <dsp:cNvPr id="0" name=""/>
        <dsp:cNvSpPr/>
      </dsp:nvSpPr>
      <dsp:spPr>
        <a:xfrm>
          <a:off x="2519242" y="4032180"/>
          <a:ext cx="308526" cy="308531"/>
        </a:xfrm>
        <a:prstGeom prst="ellipse">
          <a:avLst/>
        </a:prstGeom>
        <a:solidFill>
          <a:schemeClr val="accent2">
            <a:hueOff val="460258"/>
            <a:satOff val="-1321"/>
            <a:lumOff val="-211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0464134-A4C4-DF40-A62D-6C2D9D092A85}">
      <dsp:nvSpPr>
        <dsp:cNvPr id="0" name=""/>
        <dsp:cNvSpPr/>
      </dsp:nvSpPr>
      <dsp:spPr>
        <a:xfrm>
          <a:off x="5416097" y="2042377"/>
          <a:ext cx="308526" cy="308531"/>
        </a:xfrm>
        <a:prstGeom prst="ellipse">
          <a:avLst/>
        </a:prstGeom>
        <a:solidFill>
          <a:schemeClr val="accent2">
            <a:hueOff val="920516"/>
            <a:satOff val="-2642"/>
            <a:lumOff val="-423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73B1B27-451F-BD4E-B645-6BFB645951B7}">
      <dsp:nvSpPr>
        <dsp:cNvPr id="0" name=""/>
        <dsp:cNvSpPr/>
      </dsp:nvSpPr>
      <dsp:spPr>
        <a:xfrm>
          <a:off x="3941763" y="4360385"/>
          <a:ext cx="425500" cy="425683"/>
        </a:xfrm>
        <a:prstGeom prst="ellipse">
          <a:avLst/>
        </a:prstGeom>
        <a:solidFill>
          <a:schemeClr val="accent2">
            <a:hueOff val="1380774"/>
            <a:satOff val="-3963"/>
            <a:lumOff val="-634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C913DDE-5AD1-CE44-A196-627363A6B4FA}">
      <dsp:nvSpPr>
        <dsp:cNvPr id="0" name=""/>
        <dsp:cNvSpPr/>
      </dsp:nvSpPr>
      <dsp:spPr>
        <a:xfrm>
          <a:off x="2605598" y="919592"/>
          <a:ext cx="308526" cy="308531"/>
        </a:xfrm>
        <a:prstGeom prst="ellipse">
          <a:avLst/>
        </a:prstGeom>
        <a:solidFill>
          <a:schemeClr val="accent2">
            <a:hueOff val="1841032"/>
            <a:satOff val="-5284"/>
            <a:lumOff val="-846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ADFB440-79C3-D646-8267-4895CB7FCE31}">
      <dsp:nvSpPr>
        <dsp:cNvPr id="0" name=""/>
        <dsp:cNvSpPr/>
      </dsp:nvSpPr>
      <dsp:spPr>
        <a:xfrm>
          <a:off x="1634485" y="2684479"/>
          <a:ext cx="308526" cy="308531"/>
        </a:xfrm>
        <a:prstGeom prst="ellipse">
          <a:avLst/>
        </a:prstGeom>
        <a:solidFill>
          <a:schemeClr val="accent2">
            <a:hueOff val="2301290"/>
            <a:satOff val="-6605"/>
            <a:lumOff val="-1057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9FB0F2D-285B-1D41-AB8D-27061A6455BE}">
      <dsp:nvSpPr>
        <dsp:cNvPr id="0" name=""/>
        <dsp:cNvSpPr/>
      </dsp:nvSpPr>
      <dsp:spPr>
        <a:xfrm>
          <a:off x="146020" y="1179831"/>
          <a:ext cx="1555979" cy="1555623"/>
        </a:xfrm>
        <a:prstGeom prst="ellipse">
          <a:avLst/>
        </a:prstGeom>
        <a:solidFill>
          <a:srgbClr val="FF00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b="1" kern="1200" dirty="0">
              <a:latin typeface="Century Gothic" panose="020B0502020202020204" pitchFamily="34" charset="0"/>
            </a:rPr>
            <a:t>Environment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b="1" kern="1200" dirty="0">
              <a:latin typeface="Century Gothic" panose="020B0502020202020204" pitchFamily="34" charset="0"/>
            </a:rPr>
            <a:t>20%</a:t>
          </a:r>
        </a:p>
      </dsp:txBody>
      <dsp:txXfrm>
        <a:off x="373888" y="1407647"/>
        <a:ext cx="1100243" cy="1099991"/>
      </dsp:txXfrm>
    </dsp:sp>
    <dsp:sp modelId="{1585E631-5D96-B84A-84AB-E8F466A482C8}">
      <dsp:nvSpPr>
        <dsp:cNvPr id="0" name=""/>
        <dsp:cNvSpPr/>
      </dsp:nvSpPr>
      <dsp:spPr>
        <a:xfrm>
          <a:off x="3096258" y="933006"/>
          <a:ext cx="425500" cy="425683"/>
        </a:xfrm>
        <a:prstGeom prst="ellipse">
          <a:avLst/>
        </a:prstGeom>
        <a:solidFill>
          <a:schemeClr val="accent2">
            <a:hueOff val="3221806"/>
            <a:satOff val="-9246"/>
            <a:lumOff val="-1480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43BDF51-7189-9E44-8AA4-DBDBDCAA296B}">
      <dsp:nvSpPr>
        <dsp:cNvPr id="0" name=""/>
        <dsp:cNvSpPr/>
      </dsp:nvSpPr>
      <dsp:spPr>
        <a:xfrm>
          <a:off x="292825" y="3191544"/>
          <a:ext cx="769354" cy="769539"/>
        </a:xfrm>
        <a:prstGeom prst="ellipse">
          <a:avLst/>
        </a:prstGeom>
        <a:solidFill>
          <a:srgbClr val="75A71D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A0FF7B9-2721-F443-8321-2A592D97C088}">
      <dsp:nvSpPr>
        <dsp:cNvPr id="0" name=""/>
        <dsp:cNvSpPr/>
      </dsp:nvSpPr>
      <dsp:spPr>
        <a:xfrm>
          <a:off x="5562902" y="447852"/>
          <a:ext cx="1555979" cy="1555623"/>
        </a:xfrm>
        <a:prstGeom prst="ellipse">
          <a:avLst/>
        </a:prstGeom>
        <a:solidFill>
          <a:srgbClr val="FF00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>
              <a:latin typeface="Century Gothic" panose="020B0502020202020204" pitchFamily="34" charset="0"/>
            </a:rPr>
            <a:t>Social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>
              <a:latin typeface="Century Gothic" panose="020B0502020202020204" pitchFamily="34" charset="0"/>
            </a:rPr>
            <a:t>45%</a:t>
          </a:r>
        </a:p>
      </dsp:txBody>
      <dsp:txXfrm>
        <a:off x="5790770" y="675668"/>
        <a:ext cx="1100243" cy="1099991"/>
      </dsp:txXfrm>
    </dsp:sp>
    <dsp:sp modelId="{CB552E95-6E88-2A43-A16F-581020B062EC}">
      <dsp:nvSpPr>
        <dsp:cNvPr id="0" name=""/>
        <dsp:cNvSpPr/>
      </dsp:nvSpPr>
      <dsp:spPr>
        <a:xfrm>
          <a:off x="4868128" y="1521898"/>
          <a:ext cx="425500" cy="425683"/>
        </a:xfrm>
        <a:prstGeom prst="ellipse">
          <a:avLst/>
        </a:prstGeom>
        <a:solidFill>
          <a:schemeClr val="accent2">
            <a:hueOff val="4602580"/>
            <a:satOff val="-13209"/>
            <a:lumOff val="-21149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B62FA01-8EB1-EE4E-BF4B-50473AEFCD75}">
      <dsp:nvSpPr>
        <dsp:cNvPr id="0" name=""/>
        <dsp:cNvSpPr/>
      </dsp:nvSpPr>
      <dsp:spPr>
        <a:xfrm>
          <a:off x="0" y="4107300"/>
          <a:ext cx="308526" cy="308531"/>
        </a:xfrm>
        <a:prstGeom prst="ellipse">
          <a:avLst/>
        </a:prstGeom>
        <a:solidFill>
          <a:schemeClr val="accent2">
            <a:hueOff val="5062838"/>
            <a:satOff val="-14530"/>
            <a:lumOff val="-23264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7EC2F61-DEF1-B44D-9C35-075CF6263D54}">
      <dsp:nvSpPr>
        <dsp:cNvPr id="0" name=""/>
        <dsp:cNvSpPr/>
      </dsp:nvSpPr>
      <dsp:spPr>
        <a:xfrm>
          <a:off x="3074276" y="3668202"/>
          <a:ext cx="308526" cy="308531"/>
        </a:xfrm>
        <a:prstGeom prst="ellipse">
          <a:avLst/>
        </a:prstGeom>
        <a:solidFill>
          <a:schemeClr val="accent2">
            <a:hueOff val="5523096"/>
            <a:satOff val="-15851"/>
            <a:lumOff val="-25379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F5582E8-0BEF-B149-A19B-5CD1C4DB97C4}">
      <dsp:nvSpPr>
        <dsp:cNvPr id="0" name=""/>
        <dsp:cNvSpPr/>
      </dsp:nvSpPr>
      <dsp:spPr>
        <a:xfrm>
          <a:off x="6294574" y="3136992"/>
          <a:ext cx="1555979" cy="1555623"/>
        </a:xfrm>
        <a:prstGeom prst="ellipse">
          <a:avLst/>
        </a:prstGeom>
        <a:solidFill>
          <a:srgbClr val="FF00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1" kern="1200" dirty="0">
              <a:latin typeface="Century Gothic" panose="020B0502020202020204" pitchFamily="34" charset="0"/>
            </a:rPr>
            <a:t>Governance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1" kern="1200" dirty="0">
              <a:latin typeface="Century Gothic" panose="020B0502020202020204" pitchFamily="34" charset="0"/>
            </a:rPr>
            <a:t>35%</a:t>
          </a:r>
        </a:p>
      </dsp:txBody>
      <dsp:txXfrm>
        <a:off x="6522442" y="3364808"/>
        <a:ext cx="1100243" cy="1099991"/>
      </dsp:txXfrm>
    </dsp:sp>
    <dsp:sp modelId="{D258CA4E-36F0-994B-A624-9B0622AC8471}">
      <dsp:nvSpPr>
        <dsp:cNvPr id="0" name=""/>
        <dsp:cNvSpPr/>
      </dsp:nvSpPr>
      <dsp:spPr>
        <a:xfrm>
          <a:off x="5855728" y="3082440"/>
          <a:ext cx="308526" cy="308531"/>
        </a:xfrm>
        <a:prstGeom prst="ellipse">
          <a:avLst/>
        </a:prstGeom>
        <a:solidFill>
          <a:schemeClr val="accent2">
            <a:hueOff val="6443612"/>
            <a:satOff val="-18493"/>
            <a:lumOff val="-29609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CircleRelationship">
  <dgm:title val=""/>
  <dgm:desc val=""/>
  <dgm:catLst>
    <dgm:cat type="relationship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clrData>
  <dgm:layoutNode name="Name0">
    <dgm:varLst>
      <dgm:chMax val="1"/>
      <dgm:chPref val="1"/>
    </dgm:varLst>
    <dgm:shape xmlns:r="http://schemas.openxmlformats.org/officeDocument/2006/relationships" r:blip="">
      <dgm:adjLst/>
    </dgm:shape>
    <dgm:choose name="Name1">
      <dgm:if name="Name2" axis="ch ch" ptType="node node" func="cnt" op="equ" val="0">
        <dgm:alg type="composite">
          <dgm:param type="ar" val="0.98"/>
        </dgm:alg>
        <dgm:constrLst>
          <dgm:constr type="primFontSz" for="des" ptType="node" op="equ" val="65"/>
          <dgm:constr type="l" for="ch" forName="Parent" refType="w" fact="0"/>
          <dgm:constr type="t" for="ch" forName="Parent" refType="h" fact="0.039"/>
          <dgm:constr type="w" for="ch" forName="Parent" refType="w" fact="0.8734"/>
          <dgm:constr type="h" for="ch" forName="Parent" refType="h" fact="0.856"/>
          <dgm:constr type="l" for="ch" forName="Accent1" refType="w" fact="0.4984"/>
          <dgm:constr type="t" for="ch" forName="Accent1" refType="h" fact="0"/>
          <dgm:constr type="w" for="ch" forName="Accent1" refType="w" fact="0.0972"/>
          <dgm:constr type="h" for="ch" forName="Accent1" refType="h" fact="0.0952"/>
          <dgm:constr type="l" for="ch" forName="Accent2" refType="w" fact="0.2684"/>
          <dgm:constr type="t" for="ch" forName="Accent2" refType="h" fact="0.8314"/>
          <dgm:constr type="w" for="ch" forName="Accent2" refType="w" fact="0.0704"/>
          <dgm:constr type="h" for="ch" forName="Accent2" refType="h" fact="0.069"/>
          <dgm:constr type="l" for="ch" forName="Accent3" refType="w" fact="0.9296"/>
          <dgm:constr type="t" for="ch" forName="Accent3" refType="h" fact="0.3864"/>
          <dgm:constr type="w" for="ch" forName="Accent3" refType="w" fact="0.0704"/>
          <dgm:constr type="h" for="ch" forName="Accent3" refType="h" fact="0.069"/>
          <dgm:constr type="l" for="ch" forName="Accent4" refType="w" fact="0.5931"/>
          <dgm:constr type="t" for="ch" forName="Accent4" refType="h" fact="0.9048"/>
          <dgm:constr type="w" for="ch" forName="Accent4" refType="w" fact="0.0972"/>
          <dgm:constr type="h" for="ch" forName="Accent4" refType="h" fact="0.0952"/>
          <dgm:constr type="l" for="ch" forName="Accent5" refType="w" fact="0.2883"/>
          <dgm:constr type="t" for="ch" forName="Accent5" refType="h" fact="0.1353"/>
          <dgm:constr type="w" for="ch" forName="Accent5" refType="w" fact="0.0704"/>
          <dgm:constr type="h" for="ch" forName="Accent5" refType="h" fact="0.069"/>
          <dgm:constr type="l" for="ch" forName="Accent6" refType="w" fact="0.0666"/>
          <dgm:constr type="t" for="ch" forName="Accent6" refType="h" fact="0.53"/>
          <dgm:constr type="w" for="ch" forName="Accent6" refType="w" fact="0.0704"/>
          <dgm:constr type="h" for="ch" forName="Accent6" refType="h" fact="0.069"/>
        </dgm:constrLst>
      </dgm:if>
      <dgm:if name="Name3" axis="ch ch" ptType="node node" func="cnt" op="equ" val="1">
        <dgm:alg type="composite">
          <dgm:param type="ar" val="1.2476"/>
        </dgm:alg>
        <dgm:constrLst>
          <dgm:constr type="primFontSz" for="des" ptType="node" op="equ" val="65"/>
          <dgm:constr type="l" for="ch" forName="Parent" refType="w" fact="0.2145"/>
          <dgm:constr type="t" for="ch" forName="Parent" refType="h" fact="0.039"/>
          <dgm:constr type="w" for="ch" forName="Parent" refType="w" fact="0.6861"/>
          <dgm:constr type="h" for="ch" forName="Parent" refType="h" fact="0.856"/>
          <dgm:constr type="l" for="ch" forName="Accent8" refType="w" fact="0.0262"/>
          <dgm:constr type="t" for="ch" forName="Accent8" refType="h" fact="0.6434"/>
          <dgm:constr type="w" for="ch" forName="Accent8" refType="w" fact="0.138"/>
          <dgm:constr type="h" for="ch" forName="Accent8" refType="h" fact="0.1721"/>
          <dgm:constr type="l" for="ch" forName="Accent1" refType="w" fact="0.6059"/>
          <dgm:constr type="t" for="ch" forName="Accent1" refType="h" fact="0"/>
          <dgm:constr type="w" for="ch" forName="Accent1" refType="w" fact="0.0763"/>
          <dgm:constr type="h" for="ch" forName="Accent1" refType="h" fact="0.0952"/>
          <dgm:constr type="l" for="ch" forName="Accent2" refType="w" fact="0.4253"/>
          <dgm:constr type="t" for="ch" forName="Accent2" refType="h" fact="0.8314"/>
          <dgm:constr type="w" for="ch" forName="Accent2" refType="w" fact="0.0553"/>
          <dgm:constr type="h" for="ch" forName="Accent2" refType="h" fact="0.069"/>
          <dgm:constr type="l" for="ch" forName="Accent3" refType="w" fact="0.9447"/>
          <dgm:constr type="t" for="ch" forName="Accent3" refType="h" fact="0.3864"/>
          <dgm:constr type="w" for="ch" forName="Accent3" refType="w" fact="0.0553"/>
          <dgm:constr type="h" for="ch" forName="Accent3" refType="h" fact="0.069"/>
          <dgm:constr type="l" for="ch" forName="Child1" refType="w" fact="0"/>
          <dgm:constr type="t" for="ch" forName="Child1" refType="h" fact="0.1935"/>
          <dgm:constr type="w" for="ch" forName="Child1" refType="w" fact="0.2789"/>
          <dgm:constr type="h" for="ch" forName="Child1" refType="h" fact="0.3479"/>
          <dgm:constr type="l" for="ch" forName="Accent4" refType="w" fact="0.6803"/>
          <dgm:constr type="t" for="ch" forName="Accent4" refType="h" fact="0.9048"/>
          <dgm:constr type="w" for="ch" forName="Accent4" refType="w" fact="0.0763"/>
          <dgm:constr type="h" for="ch" forName="Accent4" refType="h" fact="0.0952"/>
          <dgm:constr type="l" for="ch" forName="Accent7" refType="w" fact="0.5287"/>
          <dgm:constr type="t" for="ch" forName="Accent7" refType="h" fact="0.1383"/>
          <dgm:constr type="w" for="ch" forName="Accent7" refType="w" fact="0.0763"/>
          <dgm:constr type="h" for="ch" forName="Accent7" refType="h" fact="0.0952"/>
          <dgm:constr type="l" for="ch" forName="Accent5" refType="w" fact="0.4409"/>
          <dgm:constr type="t" for="ch" forName="Accent5" refType="h" fact="0.1353"/>
          <dgm:constr type="w" for="ch" forName="Accent5" refType="w" fact="0.0553"/>
          <dgm:constr type="h" for="ch" forName="Accent5" refType="h" fact="0.069"/>
          <dgm:constr type="l" for="ch" forName="Accent6" refType="w" fact="0.2668"/>
          <dgm:constr type="t" for="ch" forName="Accent6" refType="h" fact="0.53"/>
          <dgm:constr type="w" for="ch" forName="Accent6" refType="w" fact="0.0553"/>
          <dgm:constr type="h" for="ch" forName="Accent6" refType="h" fact="0.069"/>
        </dgm:constrLst>
      </dgm:if>
      <dgm:if name="Name4" axis="ch ch" ptType="node node" func="cnt" op="equ" val="2">
        <dgm:alg type="composite">
          <dgm:param type="ar" val="1.592"/>
        </dgm:alg>
        <dgm:constrLst>
          <dgm:constr type="primFontSz" for="des" ptType="node" op="equ" val="65"/>
          <dgm:constr type="l" for="ch" forName="Parent" refType="w" fact="0.1886"/>
          <dgm:constr type="t" for="ch" forName="Parent" refType="h" fact="0.039"/>
          <dgm:constr type="w" for="ch" forName="Parent" refType="w" fact="0.5377"/>
          <dgm:constr type="h" for="ch" forName="Parent" refType="h" fact="0.856"/>
          <dgm:constr type="l" for="ch" forName="Accent8" refType="w" fact="0.0411"/>
          <dgm:constr type="t" for="ch" forName="Accent8" refType="h" fact="0.6434"/>
          <dgm:constr type="w" for="ch" forName="Accent8" refType="w" fact="0.1081"/>
          <dgm:constr type="h" for="ch" forName="Accent8" refType="h" fact="0.1721"/>
          <dgm:constr type="l" for="ch" forName="Accent1" refType="w" fact="0.4954"/>
          <dgm:constr type="t" for="ch" forName="Accent1" refType="h" fact="0"/>
          <dgm:constr type="w" for="ch" forName="Accent1" refType="w" fact="0.0598"/>
          <dgm:constr type="h" for="ch" forName="Accent1" refType="h" fact="0.0952"/>
          <dgm:constr type="l" for="ch" forName="Accent2" refType="w" fact="0.3538"/>
          <dgm:constr type="t" for="ch" forName="Accent2" refType="h" fact="0.8314"/>
          <dgm:constr type="w" for="ch" forName="Accent2" refType="w" fact="0.0433"/>
          <dgm:constr type="h" for="ch" forName="Accent2" refType="h" fact="0.069"/>
          <dgm:constr type="l" for="ch" forName="Accent3" refType="w" fact="0.7609"/>
          <dgm:constr type="t" for="ch" forName="Accent3" refType="h" fact="0.3864"/>
          <dgm:constr type="w" for="ch" forName="Accent3" refType="w" fact="0.0433"/>
          <dgm:constr type="h" for="ch" forName="Accent3" refType="h" fact="0.069"/>
          <dgm:constr type="l" for="ch" forName="Accent9" refType="w" fact="0.6839"/>
          <dgm:constr type="t" for="ch" forName="Accent9" refType="h" fact="0.27"/>
          <dgm:constr type="w" for="ch" forName="Accent9" refType="w" fact="0.0598"/>
          <dgm:constr type="h" for="ch" forName="Accent9" refType="h" fact="0.0952"/>
          <dgm:constr type="l" for="ch" forName="Child1" refType="w" fact="0.0206"/>
          <dgm:constr type="t" for="ch" forName="Child1" refType="h" fact="0.1935"/>
          <dgm:constr type="w" for="ch" forName="Child1" refType="w" fact="0.2186"/>
          <dgm:constr type="h" for="ch" forName="Child1" refType="h" fact="0.3479"/>
          <dgm:constr type="l" for="ch" forName="Child2" refType="w" fact="0.7814"/>
          <dgm:constr type="t" for="ch" forName="Child2" refType="h" fact="0.0298"/>
          <dgm:constr type="w" for="ch" forName="Child2" refType="w" fact="0.2186"/>
          <dgm:constr type="h" for="ch" forName="Child2" refType="h" fact="0.3479"/>
          <dgm:constr type="l" for="ch" forName="Accent10" refType="w" fact="0"/>
          <dgm:constr type="t" for="ch" forName="Accent10" refType="h" fact="0.8482"/>
          <dgm:constr type="w" for="ch" forName="Accent10" refType="w" fact="0.0433"/>
          <dgm:constr type="h" for="ch" forName="Accent10" refType="h" fact="0.069"/>
          <dgm:constr type="l" for="ch" forName="Accent11" refType="w" fact="0.4318"/>
          <dgm:constr type="t" for="ch" forName="Accent11" refType="h" fact="0.75"/>
          <dgm:constr type="w" for="ch" forName="Accent11" refType="w" fact="0.0433"/>
          <dgm:constr type="h" for="ch" forName="Accent11" refType="h" fact="0.069"/>
          <dgm:constr type="l" for="ch" forName="Accent7" refType="w" fact="0.4349"/>
          <dgm:constr type="t" for="ch" forName="Accent7" refType="h" fact="0.1383"/>
          <dgm:constr type="w" for="ch" forName="Accent7" refType="w" fact="0.0598"/>
          <dgm:constr type="h" for="ch" forName="Accent7" refType="h" fact="0.0952"/>
          <dgm:constr type="l" for="ch" forName="Accent5" refType="w" fact="0.3661"/>
          <dgm:constr type="t" for="ch" forName="Accent5" refType="h" fact="0.1353"/>
          <dgm:constr type="w" for="ch" forName="Accent5" refType="w" fact="0.0433"/>
          <dgm:constr type="h" for="ch" forName="Accent5" refType="h" fact="0.069"/>
          <dgm:constr type="l" for="ch" forName="Accent6" refType="w" fact="0.2296"/>
          <dgm:constr type="t" for="ch" forName="Accent6" refType="h" fact="0.53"/>
          <dgm:constr type="w" for="ch" forName="Accent6" refType="w" fact="0.0433"/>
          <dgm:constr type="h" for="ch" forName="Accent6" refType="h" fact="0.069"/>
          <dgm:constr type="l" for="ch" forName="Accent4" refType="w" fact="0.5537"/>
          <dgm:constr type="t" for="ch" forName="Accent4" refType="h" fact="0.9048"/>
          <dgm:constr type="w" for="ch" forName="Accent4" refType="w" fact="0.0598"/>
          <dgm:constr type="h" for="ch" forName="Accent4" refType="h" fact="0.0952"/>
        </dgm:constrLst>
      </dgm:if>
      <dgm:if name="Name5" axis="ch ch" ptType="node node" func="cnt" op="equ" val="3">
        <dgm:alg type="composite">
          <dgm:param type="ar" val="1.755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9"/>
          <dgm:constr type="w" for="ch" forName="Parent" refType="w" fact="0.4875"/>
          <dgm:constr type="h" for="ch" forName="Parent" refType="h" fact="0.856"/>
          <dgm:constr type="l" for="ch" forName="Accent8" refType="w" fact="0.0373"/>
          <dgm:constr type="t" for="ch" forName="Accent8" refType="h" fact="0.6434"/>
          <dgm:constr type="w" for="ch" forName="Accent8" refType="w" fact="0.098"/>
          <dgm:constr type="h" for="ch" forName="Accent8" refType="h" fact="0.1721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952"/>
          <dgm:constr type="l" for="ch" forName="Accent2" refType="w" fact="0.3209"/>
          <dgm:constr type="t" for="ch" forName="Accent2" refType="h" fact="0.8314"/>
          <dgm:constr type="w" for="ch" forName="Accent2" refType="w" fact="0.0393"/>
          <dgm:constr type="h" for="ch" forName="Accent2" refType="h" fact="0.069"/>
          <dgm:constr type="l" for="ch" forName="Accent3" refType="w" fact="0.6899"/>
          <dgm:constr type="t" for="ch" forName="Accent3" refType="h" fact="0.3864"/>
          <dgm:constr type="w" for="ch" forName="Accent3" refType="w" fact="0.0393"/>
          <dgm:constr type="h" for="ch" forName="Accent3" refType="h" fact="0.069"/>
          <dgm:constr type="l" for="ch" forName="Accent9" refType="w" fact="0.6201"/>
          <dgm:constr type="t" for="ch" forName="Accent9" refType="h" fact="0.27"/>
          <dgm:constr type="w" for="ch" forName="Accent9" refType="w" fact="0.0542"/>
          <dgm:constr type="h" for="ch" forName="Accent9" refType="h" fact="0.0952"/>
          <dgm:constr type="l" for="ch" forName="Child1" refType="w" fact="0.0186"/>
          <dgm:constr type="t" for="ch" forName="Child1" refType="h" fact="0.1935"/>
          <dgm:constr type="w" for="ch" forName="Child1" refType="w" fact="0.1982"/>
          <dgm:constr type="h" for="ch" forName="Child1" refType="h" fact="0.3479"/>
          <dgm:constr type="l" for="ch" forName="Child2" refType="w" fact="0.7086"/>
          <dgm:constr type="t" for="ch" forName="Child2" refType="h" fact="0.0298"/>
          <dgm:constr type="w" for="ch" forName="Child2" refType="w" fact="0.1982"/>
          <dgm:constr type="h" for="ch" forName="Child2" refType="h" fact="0.3479"/>
          <dgm:constr type="l" for="ch" forName="Child3" refType="w" fact="0.8018"/>
          <dgm:constr type="t" for="ch" forName="Child3" refType="h" fact="0.6312"/>
          <dgm:constr type="w" for="ch" forName="Child3" refType="w" fact="0.1982"/>
          <dgm:constr type="h" for="ch" forName="Child3" refType="h" fact="0.3479"/>
          <dgm:constr type="l" for="ch" forName="Accent12" refType="w" fact="0.7459"/>
          <dgm:constr type="t" for="ch" forName="Accent12" refType="h" fact="0.619"/>
          <dgm:constr type="w" for="ch" forName="Accent12" refType="w" fact="0.0393"/>
          <dgm:constr type="h" for="ch" forName="Accent12" refType="h" fact="0.069"/>
          <dgm:constr type="l" for="ch" forName="Accent4" refType="w" fact="0.5021"/>
          <dgm:constr type="t" for="ch" forName="Accent4" refType="h" fact="0.9048"/>
          <dgm:constr type="w" for="ch" forName="Accent4" refType="w" fact="0.0542"/>
          <dgm:constr type="h" for="ch" forName="Accent4" refType="h" fact="0.0952"/>
          <dgm:constr type="l" for="ch" forName="Accent10" refType="w" fact="0"/>
          <dgm:constr type="t" for="ch" forName="Accent10" refType="h" fact="0.8482"/>
          <dgm:constr type="w" for="ch" forName="Accent10" refType="w" fact="0.0393"/>
          <dgm:constr type="h" for="ch" forName="Accent10" refType="h" fact="0.069"/>
          <dgm:constr type="l" for="ch" forName="Accent11" refType="w" fact="0.3916"/>
          <dgm:constr type="t" for="ch" forName="Accent11" refType="h" fact="0.75"/>
          <dgm:constr type="w" for="ch" forName="Accent11" refType="w" fact="0.0393"/>
          <dgm:constr type="h" for="ch" forName="Accent11" refType="h" fact="0.069"/>
          <dgm:constr type="l" for="ch" forName="Accent7" refType="w" fact="0.3944"/>
          <dgm:constr type="t" for="ch" forName="Accent7" refType="h" fact="0.1383"/>
          <dgm:constr type="w" for="ch" forName="Accent7" refType="w" fact="0.0542"/>
          <dgm:constr type="h" for="ch" forName="Accent7" refType="h" fact="0.0952"/>
          <dgm:constr type="l" for="ch" forName="Accent5" refType="w" fact="0.3319"/>
          <dgm:constr type="t" for="ch" forName="Accent5" refType="h" fact="0.1353"/>
          <dgm:constr type="w" for="ch" forName="Accent5" refType="w" fact="0.0393"/>
          <dgm:constr type="h" for="ch" forName="Accent5" refType="h" fact="0.069"/>
          <dgm:constr type="l" for="ch" forName="Accent6" refType="w" fact="0.2082"/>
          <dgm:constr type="t" for="ch" forName="Accent6" refType="h" fact="0.53"/>
          <dgm:constr type="w" for="ch" forName="Accent6" refType="w" fact="0.0393"/>
          <dgm:constr type="h" for="ch" forName="Accent6" refType="h" fact="0.069"/>
        </dgm:constrLst>
      </dgm:if>
      <dgm:if name="Name6" axis="ch ch" ptType="node node" func="cnt" op="equ" val="4">
        <dgm:alg type="composite">
          <dgm:param type="ar" val="1.3749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06"/>
          <dgm:constr type="w" for="ch" forName="Parent" refType="w" fact="0.4875"/>
          <dgm:constr type="h" for="ch" forName="Parent" refType="h" fact="0.6703"/>
          <dgm:constr type="l" for="ch" forName="Accent8" refType="w" fact="0.0373"/>
          <dgm:constr type="t" for="ch" forName="Accent8" refType="h" fact="0.5038"/>
          <dgm:constr type="w" for="ch" forName="Accent8" refType="w" fact="0.098"/>
          <dgm:constr type="h" for="ch" forName="Accent8" refType="h" fact="0.1348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746"/>
          <dgm:constr type="l" for="ch" forName="Accent2" refType="w" fact="0.3209"/>
          <dgm:constr type="t" for="ch" forName="Accent2" refType="h" fact="0.6511"/>
          <dgm:constr type="w" for="ch" forName="Accent2" refType="w" fact="0.0393"/>
          <dgm:constr type="h" for="ch" forName="Accent2" refType="h" fact="0.054"/>
          <dgm:constr type="l" for="ch" forName="Accent3" refType="w" fact="0.6899"/>
          <dgm:constr type="t" for="ch" forName="Accent3" refType="h" fact="0.3026"/>
          <dgm:constr type="w" for="ch" forName="Accent3" refType="w" fact="0.0393"/>
          <dgm:constr type="h" for="ch" forName="Accent3" refType="h" fact="0.054"/>
          <dgm:constr type="l" for="ch" forName="Accent9" refType="w" fact="0.6201"/>
          <dgm:constr type="t" for="ch" forName="Accent9" refType="h" fact="0.2115"/>
          <dgm:constr type="w" for="ch" forName="Accent9" refType="w" fact="0.0542"/>
          <dgm:constr type="h" for="ch" forName="Accent9" refType="h" fact="0.0746"/>
          <dgm:constr type="l" for="ch" forName="Child1" refType="w" fact="0.0186"/>
          <dgm:constr type="t" for="ch" forName="Child1" refType="h" fact="0.1515"/>
          <dgm:constr type="w" for="ch" forName="Child1" refType="w" fact="0.1982"/>
          <dgm:constr type="h" for="ch" forName="Child1" refType="h" fact="0.2725"/>
          <dgm:constr type="l" for="ch" forName="Child2" refType="w" fact="0.7086"/>
          <dgm:constr type="t" for="ch" forName="Child2" refType="h" fact="0.0233"/>
          <dgm:constr type="w" for="ch" forName="Child2" refType="w" fact="0.1982"/>
          <dgm:constr type="h" for="ch" forName="Child2" refType="h" fact="0.2725"/>
          <dgm:constr type="l" for="ch" forName="Child3" refType="w" fact="0.8018"/>
          <dgm:constr type="t" for="ch" forName="Child3" refType="h" fact="0.4943"/>
          <dgm:constr type="w" for="ch" forName="Child3" refType="w" fact="0.1982"/>
          <dgm:constr type="h" for="ch" forName="Child3" refType="h" fact="0.2725"/>
          <dgm:constr type="l" for="ch" forName="Accent12" refType="w" fact="0.7459"/>
          <dgm:constr type="t" for="ch" forName="Accent12" refType="h" fact="0.4848"/>
          <dgm:constr type="w" for="ch" forName="Accent12" refType="w" fact="0.0393"/>
          <dgm:constr type="h" for="ch" forName="Accent12" refType="h" fact="0.054"/>
          <dgm:constr type="l" for="ch" forName="Accent4" refType="w" fact="0.5021"/>
          <dgm:constr type="t" for="ch" forName="Accent4" refType="h" fact="0.7085"/>
          <dgm:constr type="w" for="ch" forName="Accent4" refType="w" fact="0.0542"/>
          <dgm:constr type="h" for="ch" forName="Accent4" refType="h" fact="0.0746"/>
          <dgm:constr type="l" for="ch" forName="Accent10" refType="w" fact="0"/>
          <dgm:constr type="t" for="ch" forName="Accent10" refType="h" fact="0.6642"/>
          <dgm:constr type="w" for="ch" forName="Accent10" refType="w" fact="0.0393"/>
          <dgm:constr type="h" for="ch" forName="Accent10" refType="h" fact="0.054"/>
          <dgm:constr type="l" for="ch" forName="Accent11" refType="w" fact="0.3916"/>
          <dgm:constr type="t" for="ch" forName="Accent11" refType="h" fact="0.5873"/>
          <dgm:constr type="w" for="ch" forName="Accent11" refType="w" fact="0.0393"/>
          <dgm:constr type="h" for="ch" forName="Accent11" refType="h" fact="0.054"/>
          <dgm:constr type="l" for="ch" forName="Accent7" refType="w" fact="0.3944"/>
          <dgm:constr type="t" for="ch" forName="Accent7" refType="h" fact="0.1083"/>
          <dgm:constr type="w" for="ch" forName="Accent7" refType="w" fact="0.0542"/>
          <dgm:constr type="h" for="ch" forName="Accent7" refType="h" fact="0.0746"/>
          <dgm:constr type="l" for="ch" forName="Accent5" refType="w" fact="0.3319"/>
          <dgm:constr type="t" for="ch" forName="Accent5" refType="h" fact="0.1059"/>
          <dgm:constr type="w" for="ch" forName="Accent5" refType="w" fact="0.0393"/>
          <dgm:constr type="h" for="ch" forName="Accent5" refType="h" fact="0.054"/>
          <dgm:constr type="l" for="ch" forName="Accent6" refType="w" fact="0.2082"/>
          <dgm:constr type="t" for="ch" forName="Accent6" refType="h" fact="0.4151"/>
          <dgm:constr type="w" for="ch" forName="Accent6" refType="w" fact="0.0393"/>
          <dgm:constr type="h" for="ch" forName="Accent6" refType="h" fact="0.054"/>
          <dgm:constr type="l" for="ch" forName="Child4" refType="w" fact="0.2329"/>
          <dgm:constr type="t" for="ch" forName="Child4" refType="h" fact="0.7275"/>
          <dgm:constr type="w" for="ch" forName="Child4" refType="w" fact="0.1982"/>
          <dgm:constr type="h" for="ch" forName="Child4" refType="h" fact="0.2725"/>
          <dgm:constr type="l" for="ch" forName="Accent13" refType="w" fact="0.4099"/>
          <dgm:constr type="t" for="ch" forName="Accent13" refType="h" fact="0.7183"/>
          <dgm:constr type="w" for="ch" forName="Accent13" refType="w" fact="0.0393"/>
          <dgm:constr type="h" for="ch" forName="Accent13" refType="h" fact="0.054"/>
        </dgm:constrLst>
      </dgm:if>
      <dgm:else name="Name7">
        <dgm:alg type="composite">
          <dgm:param type="ar" val="1.147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1907"/>
          <dgm:constr type="w" for="ch" forName="Parent" refType="w" fact="0.4875"/>
          <dgm:constr type="h" for="ch" forName="Parent" refType="h" fact="0.5596"/>
          <dgm:constr type="l" for="ch" forName="Accent8" refType="w" fact="0.0373"/>
          <dgm:constr type="t" for="ch" forName="Accent8" refType="h" fact="0.5858"/>
          <dgm:constr type="w" for="ch" forName="Accent8" refType="w" fact="0.098"/>
          <dgm:constr type="h" for="ch" forName="Accent8" refType="h" fact="0.1125"/>
          <dgm:constr type="l" for="ch" forName="Accent1" refType="w" fact="0.4492"/>
          <dgm:constr type="t" for="ch" forName="Accent1" refType="h" fact="0.1652"/>
          <dgm:constr type="w" for="ch" forName="Accent1" refType="w" fact="0.0542"/>
          <dgm:constr type="h" for="ch" forName="Accent1" refType="h" fact="0.0623"/>
          <dgm:constr type="l" for="ch" forName="Accent2" refType="w" fact="0.3209"/>
          <dgm:constr type="t" for="ch" forName="Accent2" refType="h" fact="0.7087"/>
          <dgm:constr type="w" for="ch" forName="Accent2" refType="w" fact="0.0393"/>
          <dgm:constr type="h" for="ch" forName="Accent2" refType="h" fact="0.0451"/>
          <dgm:constr type="l" for="ch" forName="Accent3" refType="w" fact="0.6899"/>
          <dgm:constr type="t" for="ch" forName="Accent3" refType="h" fact="0.4178"/>
          <dgm:constr type="w" for="ch" forName="Accent3" refType="w" fact="0.0393"/>
          <dgm:constr type="h" for="ch" forName="Accent3" refType="h" fact="0.0451"/>
          <dgm:constr type="l" for="ch" forName="Accent9" refType="w" fact="0.6201"/>
          <dgm:constr type="t" for="ch" forName="Accent9" refType="h" fact="0.3417"/>
          <dgm:constr type="w" for="ch" forName="Accent9" refType="w" fact="0.0542"/>
          <dgm:constr type="h" for="ch" forName="Accent9" refType="h" fact="0.0623"/>
          <dgm:constr type="l" for="ch" forName="Child1" refType="w" fact="0.0186"/>
          <dgm:constr type="t" for="ch" forName="Child1" refType="h" fact="0.2917"/>
          <dgm:constr type="w" for="ch" forName="Child1" refType="w" fact="0.1982"/>
          <dgm:constr type="h" for="ch" forName="Child1" refType="h" fact="0.2275"/>
          <dgm:constr type="l" for="ch" forName="Child2" refType="w" fact="0.7086"/>
          <dgm:constr type="t" for="ch" forName="Child2" refType="h" fact="0.1847"/>
          <dgm:constr type="w" for="ch" forName="Child2" refType="w" fact="0.1982"/>
          <dgm:constr type="h" for="ch" forName="Child2" refType="h" fact="0.2275"/>
          <dgm:constr type="l" for="ch" forName="Child3" refType="w" fact="0.8018"/>
          <dgm:constr type="t" for="ch" forName="Child3" refType="h" fact="0.5778"/>
          <dgm:constr type="w" for="ch" forName="Child3" refType="w" fact="0.1982"/>
          <dgm:constr type="h" for="ch" forName="Child3" refType="h" fact="0.2275"/>
          <dgm:constr type="l" for="ch" forName="Accent12" refType="w" fact="0.7459"/>
          <dgm:constr type="t" for="ch" forName="Accent12" refType="h" fact="0.5699"/>
          <dgm:constr type="w" for="ch" forName="Accent12" refType="w" fact="0.0393"/>
          <dgm:constr type="h" for="ch" forName="Accent12" refType="h" fact="0.0451"/>
          <dgm:constr type="l" for="ch" forName="Accent4" refType="w" fact="0.5021"/>
          <dgm:constr type="t" for="ch" forName="Accent4" refType="h" fact="0.7567"/>
          <dgm:constr type="w" for="ch" forName="Accent4" refType="w" fact="0.0542"/>
          <dgm:constr type="h" for="ch" forName="Accent4" refType="h" fact="0.0623"/>
          <dgm:constr type="l" for="ch" forName="Accent10" refType="w" fact="0"/>
          <dgm:constr type="t" for="ch" forName="Accent10" refType="h" fact="0.7197"/>
          <dgm:constr type="w" for="ch" forName="Accent10" refType="w" fact="0.0393"/>
          <dgm:constr type="h" for="ch" forName="Accent10" refType="h" fact="0.0451"/>
          <dgm:constr type="l" for="ch" forName="Accent11" refType="w" fact="0.3916"/>
          <dgm:constr type="t" for="ch" forName="Accent11" refType="h" fact="0.6555"/>
          <dgm:constr type="w" for="ch" forName="Accent11" refType="w" fact="0.0393"/>
          <dgm:constr type="h" for="ch" forName="Accent11" refType="h" fact="0.0451"/>
          <dgm:constr type="l" for="ch" forName="Accent7" refType="w" fact="0.3944"/>
          <dgm:constr type="t" for="ch" forName="Accent7" refType="h" fact="0.2556"/>
          <dgm:constr type="w" for="ch" forName="Accent7" refType="w" fact="0.0542"/>
          <dgm:constr type="h" for="ch" forName="Accent7" refType="h" fact="0.0623"/>
          <dgm:constr type="l" for="ch" forName="Accent5" refType="w" fact="0.3319"/>
          <dgm:constr type="t" for="ch" forName="Accent5" refType="h" fact="0.2536"/>
          <dgm:constr type="w" for="ch" forName="Accent5" refType="w" fact="0.0393"/>
          <dgm:constr type="h" for="ch" forName="Accent5" refType="h" fact="0.0451"/>
          <dgm:constr type="l" for="ch" forName="Accent6" refType="w" fact="0.2082"/>
          <dgm:constr type="t" for="ch" forName="Accent6" refType="h" fact="0.5117"/>
          <dgm:constr type="w" for="ch" forName="Accent6" refType="w" fact="0.0393"/>
          <dgm:constr type="h" for="ch" forName="Accent6" refType="h" fact="0.0451"/>
          <dgm:constr type="l" for="ch" forName="Child5" refType="w" fact="0.4219"/>
          <dgm:constr type="t" for="ch" forName="Child5" refType="h" fact="0"/>
          <dgm:constr type="w" for="ch" forName="Child5" refType="w" fact="0.1982"/>
          <dgm:constr type="h" for="ch" forName="Child5" refType="h" fact="0.2275"/>
          <dgm:constr type="l" for="ch" forName="Child4" refType="w" fact="0.2329"/>
          <dgm:constr type="t" for="ch" forName="Child4" refType="h" fact="0.7725"/>
          <dgm:constr type="w" for="ch" forName="Child4" refType="w" fact="0.1982"/>
          <dgm:constr type="h" for="ch" forName="Child4" refType="h" fact="0.2275"/>
          <dgm:constr type="l" for="ch" forName="Accent15" refType="w" fact="0.1775"/>
          <dgm:constr type="t" for="ch" forName="Accent15" refType="h" fact="0.2466"/>
          <dgm:constr type="w" for="ch" forName="Accent15" refType="w" fact="0.0393"/>
          <dgm:constr type="h" for="ch" forName="Accent15" refType="h" fact="0.0451"/>
          <dgm:constr type="l" for="ch" forName="Accent16" refType="w" fact="0.6351"/>
          <dgm:constr type="t" for="ch" forName="Accent16" refType="h" fact="0.056"/>
          <dgm:constr type="w" for="ch" forName="Accent16" refType="w" fact="0.0393"/>
          <dgm:constr type="h" for="ch" forName="Accent16" refType="h" fact="0.0451"/>
          <dgm:constr type="l" for="ch" forName="Accent13" refType="w" fact="0.4099"/>
          <dgm:constr type="t" for="ch" forName="Accent13" refType="h" fact="0.7648"/>
          <dgm:constr type="w" for="ch" forName="Accent13" refType="w" fact="0.0393"/>
          <dgm:constr type="h" for="ch" forName="Accent13" refType="h" fact="0.0451"/>
        </dgm:constrLst>
      </dgm:else>
    </dgm:choose>
    <dgm:forEach name="wrapper" axis="self" ptType="parTrans">
      <dgm:forEach name="accentRepeat1" axis="self">
        <dgm:layoutNode name="AccentHold1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2" axis="self">
        <dgm:layoutNode name="AccentHold2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3" axis="self">
        <dgm:layoutNode name="AccentHold3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forEach>
    <dgm:forEach name="Name8" axis="ch" ptType="node" cnt="1">
      <dgm:layoutNode name="Parent" styleLbl="node0">
        <dgm:varLst>
          <dgm:chMax val="5"/>
          <dgm:chPref val="5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choose name="Name9">
        <dgm:if name="Name10" axis="ch" ptType="node" func="cnt" op="lte" val="4">
          <dgm:layoutNode name="Accent1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</dgm:layoutNode>
        </dgm:if>
        <dgm:else name="Name11"/>
      </dgm:choose>
      <dgm:layoutNode name="Accent2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3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4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5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6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</dgm:forEach>
    <dgm:forEach name="Name12" axis="ch ch" ptType="node node" st="1 1" cnt="1 1">
      <dgm:layoutNode name="Child1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3" ref="accentRepeat1"/>
      </dgm:layoutNode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14" ref="accentRepeat2"/>
      </dgm:layoutNode>
    </dgm:forEach>
    <dgm:forEach name="Name15" axis="ch ch" ptType="node node" st="1 2" cnt="1 1">
      <dgm:layoutNode name="Child2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1"/>
      </dgm:layoutNode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17" ref="accentRepeat2"/>
      </dgm:layoutNode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18" ref="accentRepeat3"/>
      </dgm:layoutNode>
    </dgm:forEach>
    <dgm:forEach name="Name19" axis="ch ch" ptType="node node" st="1 3" cnt="1 1">
      <dgm:layoutNode name="Child3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2">
        <dgm:alg type="sp"/>
        <dgm:shape xmlns:r="http://schemas.openxmlformats.org/officeDocument/2006/relationships" r:blip="">
          <dgm:adjLst/>
        </dgm:shape>
        <dgm:presOf/>
        <dgm:constrLst/>
        <dgm:forEach name="Name20" ref="accentRepeat1"/>
      </dgm:layoutNode>
    </dgm:forEach>
    <dgm:forEach name="Name21" axis="ch ch" ptType="node node" st="1 4" cnt="1 1">
      <dgm:layoutNode name="Child4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3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1"/>
      </dgm:layoutNode>
    </dgm:forEach>
    <dgm:forEach name="Name23" axis="ch ch" ptType="node node" st="1 5" cnt="1 1">
      <dgm:layoutNode name="Child5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5">
        <dgm:alg type="sp"/>
        <dgm:shape xmlns:r="http://schemas.openxmlformats.org/officeDocument/2006/relationships" r:blip="">
          <dgm:adjLst/>
        </dgm:shape>
        <dgm:presOf/>
        <dgm:constrLst/>
        <dgm:forEach name="Name24" ref="accentRepeat2"/>
      </dgm:layoutNode>
      <dgm:layoutNode name="Accent16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3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D0AAE7-61D7-C740-82F9-B52325C2134A}" type="datetimeFigureOut">
              <a:rPr lang="en-US" smtClean="0"/>
              <a:t>10/25/24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36D0DC-F085-6F4E-9781-ABBF466997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3701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757889" y="493058"/>
            <a:ext cx="8676222" cy="1905001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</a:effectLst>
                <a:latin typeface="+mn-lt"/>
              </a:defRPr>
            </a:lvl1pPr>
          </a:lstStyle>
          <a:p>
            <a:r>
              <a:rPr lang="en-GB" dirty="0" err="1"/>
              <a:t>tOPIC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757889" y="2514600"/>
            <a:ext cx="8676222" cy="699247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rgbClr val="D9AD40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SPEAKER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8DA4622-60F4-37AC-9D38-7003C025510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750"/>
          <a:stretch/>
        </p:blipFill>
        <p:spPr>
          <a:xfrm>
            <a:off x="0" y="4172306"/>
            <a:ext cx="12191999" cy="2685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777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961C6-F712-47B7-B689-795BA675A621}" type="datetimeFigureOut">
              <a:rPr lang="en-ZA" smtClean="0"/>
              <a:t>2024/10/25</a:t>
            </a:fld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84586-E727-480F-B7C2-4FA48F377A0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6419885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961C6-F712-47B7-B689-795BA675A621}" type="datetimeFigureOut">
              <a:rPr lang="en-ZA" smtClean="0"/>
              <a:t>2024/10/25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84586-E727-480F-B7C2-4FA48F377A0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1317353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961C6-F712-47B7-B689-795BA675A621}" type="datetimeFigureOut">
              <a:rPr lang="en-ZA" smtClean="0"/>
              <a:t>2024/10/25</a:t>
            </a:fld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84586-E727-480F-B7C2-4FA48F377A0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9146534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961C6-F712-47B7-B689-795BA675A621}" type="datetimeFigureOut">
              <a:rPr lang="en-ZA" smtClean="0"/>
              <a:t>2024/10/25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84586-E727-480F-B7C2-4FA48F377A0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2988543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961C6-F712-47B7-B689-795BA675A621}" type="datetimeFigureOut">
              <a:rPr lang="en-ZA" smtClean="0"/>
              <a:t>2024/10/25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84586-E727-480F-B7C2-4FA48F377A0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6420188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961C6-F712-47B7-B689-795BA675A621}" type="datetimeFigureOut">
              <a:rPr lang="en-ZA" smtClean="0"/>
              <a:t>2024/10/25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84586-E727-480F-B7C2-4FA48F377A0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589974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961C6-F712-47B7-B689-795BA675A621}" type="datetimeFigureOut">
              <a:rPr lang="en-ZA" smtClean="0"/>
              <a:t>2024/10/25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84586-E727-480F-B7C2-4FA48F377A0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9830128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961C6-F712-47B7-B689-795BA675A621}" type="datetimeFigureOut">
              <a:rPr lang="en-ZA" smtClean="0"/>
              <a:t>2024/10/25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84586-E727-480F-B7C2-4FA48F377A0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9173556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961C6-F712-47B7-B689-795BA675A621}" type="datetimeFigureOut">
              <a:rPr lang="en-ZA" smtClean="0"/>
              <a:t>2024/10/25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84586-E727-480F-B7C2-4FA48F377A0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2246206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961C6-F712-47B7-B689-795BA675A621}" type="datetimeFigureOut">
              <a:rPr lang="en-ZA" smtClean="0"/>
              <a:t>2024/10/25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84586-E727-480F-B7C2-4FA48F377A0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9872307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017494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1909483"/>
            <a:ext cx="9905998" cy="3881718"/>
          </a:xfrm>
        </p:spPr>
        <p:txBody>
          <a:bodyPr anchor="t"/>
          <a:lstStyle>
            <a:lvl1pPr>
              <a:buClr>
                <a:srgbClr val="D9AD40"/>
              </a:buClr>
              <a:defRPr/>
            </a:lvl1pPr>
            <a:lvl2pPr>
              <a:buClr>
                <a:srgbClr val="D9AD40"/>
              </a:buClr>
              <a:defRPr/>
            </a:lvl2pPr>
            <a:lvl3pPr>
              <a:buClr>
                <a:srgbClr val="D9AD40"/>
              </a:buClr>
              <a:defRPr/>
            </a:lvl3pPr>
            <a:lvl4pPr>
              <a:buClr>
                <a:srgbClr val="D9AD40"/>
              </a:buClr>
              <a:defRPr/>
            </a:lvl4pPr>
            <a:lvl5pPr>
              <a:buClr>
                <a:srgbClr val="D9AD40"/>
              </a:buClr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4472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961C6-F712-47B7-B689-795BA675A621}" type="datetimeFigureOut">
              <a:rPr lang="en-ZA" smtClean="0"/>
              <a:t>2024/10/25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84586-E727-480F-B7C2-4FA48F377A0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2351998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961C6-F712-47B7-B689-795BA675A621}" type="datetimeFigureOut">
              <a:rPr lang="en-ZA" smtClean="0"/>
              <a:t>2024/10/25</a:t>
            </a:fld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84586-E727-480F-B7C2-4FA48F377A0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4763546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961C6-F712-47B7-B689-795BA675A621}" type="datetimeFigureOut">
              <a:rPr lang="en-ZA" smtClean="0"/>
              <a:t>2024/10/25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84586-E727-480F-B7C2-4FA48F377A0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1013304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961C6-F712-47B7-B689-795BA675A621}" type="datetimeFigureOut">
              <a:rPr lang="en-ZA" smtClean="0"/>
              <a:t>2024/10/25</a:t>
            </a:fld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84586-E727-480F-B7C2-4FA48F377A0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21596203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961C6-F712-47B7-B689-795BA675A621}" type="datetimeFigureOut">
              <a:rPr lang="en-ZA" smtClean="0"/>
              <a:t>2024/10/25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84586-E727-480F-B7C2-4FA48F377A0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68425647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961C6-F712-47B7-B689-795BA675A621}" type="datetimeFigureOut">
              <a:rPr lang="en-ZA" smtClean="0"/>
              <a:t>2024/10/25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84586-E727-480F-B7C2-4FA48F377A0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79324439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961C6-F712-47B7-B689-795BA675A621}" type="datetimeFigureOut">
              <a:rPr lang="en-ZA" smtClean="0"/>
              <a:t>2024/10/25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84586-E727-480F-B7C2-4FA48F377A0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61283754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961C6-F712-47B7-B689-795BA675A621}" type="datetimeFigureOut">
              <a:rPr lang="en-ZA" smtClean="0"/>
              <a:t>2024/10/25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84586-E727-480F-B7C2-4FA48F377A0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7806333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259541"/>
          </a:xfrm>
        </p:spPr>
        <p:txBody>
          <a:bodyPr/>
          <a:lstStyle>
            <a:lvl1pPr>
              <a:defRPr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1961217"/>
            <a:ext cx="4876800" cy="3829984"/>
          </a:xfrm>
        </p:spPr>
        <p:txBody>
          <a:bodyPr anchor="t">
            <a:normAutofit/>
          </a:bodyPr>
          <a:lstStyle>
            <a:lvl1pPr>
              <a:buClr>
                <a:srgbClr val="D9AD40"/>
              </a:buClr>
              <a:defRPr sz="180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defRPr>
            </a:lvl1pPr>
            <a:lvl2pPr>
              <a:buClr>
                <a:srgbClr val="D9AD40"/>
              </a:buClr>
              <a:defRPr sz="160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defRPr>
            </a:lvl2pPr>
            <a:lvl3pPr>
              <a:buClr>
                <a:srgbClr val="D9AD40"/>
              </a:buClr>
              <a:defRPr sz="140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defRPr>
            </a:lvl3pPr>
            <a:lvl4pPr>
              <a:buClr>
                <a:srgbClr val="D9AD40"/>
              </a:buClr>
              <a:defRPr sz="120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defRPr>
            </a:lvl4pPr>
            <a:lvl5pPr>
              <a:buClr>
                <a:srgbClr val="D9AD40"/>
              </a:buClr>
              <a:defRPr sz="120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1961215"/>
            <a:ext cx="4876800" cy="3829985"/>
          </a:xfrm>
        </p:spPr>
        <p:txBody>
          <a:bodyPr anchor="t">
            <a:normAutofit/>
          </a:bodyPr>
          <a:lstStyle>
            <a:lvl1pPr>
              <a:defRPr sz="180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defRPr>
            </a:lvl1pPr>
            <a:lvl2pPr>
              <a:defRPr sz="160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defRPr>
            </a:lvl2pPr>
            <a:lvl3pPr>
              <a:defRPr sz="140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defRPr>
            </a:lvl3pPr>
            <a:lvl4pPr>
              <a:defRPr sz="120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defRPr>
            </a:lvl4pPr>
            <a:lvl5pPr>
              <a:defRPr sz="120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2299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7586E2-4D97-9644-A29B-FF60773F8E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017494"/>
          </a:xfrm>
        </p:spPr>
        <p:txBody>
          <a:bodyPr/>
          <a:lstStyle>
            <a:lvl1pPr>
              <a:defRPr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6472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1486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961C6-F712-47B7-B689-795BA675A621}" type="datetimeFigureOut">
              <a:rPr lang="en-ZA" smtClean="0"/>
              <a:t>2024/10/25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84586-E727-480F-B7C2-4FA48F377A0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2401301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961C6-F712-47B7-B689-795BA675A621}" type="datetimeFigureOut">
              <a:rPr lang="en-ZA" smtClean="0"/>
              <a:t>2024/10/25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84586-E727-480F-B7C2-4FA48F377A0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4586996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961C6-F712-47B7-B689-795BA675A621}" type="datetimeFigureOut">
              <a:rPr lang="en-ZA" smtClean="0"/>
              <a:t>2024/10/25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84586-E727-480F-B7C2-4FA48F377A0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0484927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961C6-F712-47B7-B689-795BA675A621}" type="datetimeFigureOut">
              <a:rPr lang="en-ZA" smtClean="0"/>
              <a:t>2024/10/25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84586-E727-480F-B7C2-4FA48F377A0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747483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04213B"/>
            </a:gs>
            <a:gs pos="100000">
              <a:schemeClr val="accent1">
                <a:lumMod val="45000"/>
                <a:lumOff val="55000"/>
              </a:schemeClr>
            </a:gs>
            <a:gs pos="100000">
              <a:srgbClr val="04213B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0981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1765581"/>
            <a:ext cx="9905998" cy="393102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5EDCC4A-D2AD-A742-A998-E91A54FAD1FF}"/>
              </a:ext>
            </a:extLst>
          </p:cNvPr>
          <p:cNvGrpSpPr/>
          <p:nvPr userDrawn="1"/>
        </p:nvGrpSpPr>
        <p:grpSpPr>
          <a:xfrm>
            <a:off x="1021977" y="6063734"/>
            <a:ext cx="9905999" cy="369332"/>
            <a:chOff x="1141412" y="6078828"/>
            <a:chExt cx="9905999" cy="369332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EA45EBD-8CA2-9244-9D47-B202A20EA1E1}"/>
                </a:ext>
              </a:extLst>
            </p:cNvPr>
            <p:cNvSpPr txBox="1"/>
            <p:nvPr userDrawn="1"/>
          </p:nvSpPr>
          <p:spPr>
            <a:xfrm>
              <a:off x="1141412" y="6078828"/>
              <a:ext cx="49545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#IRCSAConf23</a:t>
              </a:r>
              <a:r>
                <a:rPr lang="en-US" baseline="0" dirty="0"/>
                <a:t>           #integratedreporting</a:t>
              </a:r>
              <a:endParaRPr lang="en-ZA" dirty="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C87E7AF-5C42-0E46-B62B-7655C4710F2D}"/>
                </a:ext>
              </a:extLst>
            </p:cNvPr>
            <p:cNvSpPr txBox="1"/>
            <p:nvPr userDrawn="1"/>
          </p:nvSpPr>
          <p:spPr>
            <a:xfrm>
              <a:off x="7584141" y="6078828"/>
              <a:ext cx="34632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D9AD40"/>
                  </a:solidFill>
                </a:rPr>
                <a:t>IRC Annual</a:t>
              </a:r>
              <a:r>
                <a:rPr lang="en-US" baseline="0" dirty="0">
                  <a:solidFill>
                    <a:srgbClr val="D9AD40"/>
                  </a:solidFill>
                </a:rPr>
                <a:t> Conference 2023</a:t>
              </a:r>
              <a:endParaRPr lang="en-ZA" dirty="0">
                <a:solidFill>
                  <a:srgbClr val="D9AD4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304738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8" r:id="rId3"/>
    <p:sldLayoutId id="2147483722" r:id="rId4"/>
    <p:sldLayoutId id="2147483721" r:id="rId5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0" algn="l" defTabSz="457200" rtl="0" eaLnBrk="1" latinLnBrk="0" hangingPunct="1">
        <a:spcBef>
          <a:spcPct val="20000"/>
        </a:spcBef>
        <a:spcAft>
          <a:spcPts val="600"/>
        </a:spcAft>
        <a:buClr>
          <a:srgbClr val="D9AD40"/>
        </a:buClr>
        <a:buSzPct val="100000"/>
        <a:buFont typeface="Arial"/>
        <a:buNone/>
        <a:defRPr sz="20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rgbClr val="D9AD40"/>
        </a:buClr>
        <a:buSzPct val="100000"/>
        <a:buFont typeface="Arial"/>
        <a:buChar char="•"/>
        <a:defRPr sz="18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rgbClr val="D9AD40"/>
        </a:buClr>
        <a:buSzPct val="100000"/>
        <a:buFont typeface="Arial"/>
        <a:buChar char="•"/>
        <a:defRPr sz="16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rgbClr val="D9AD40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rgbClr val="D9AD40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10/25/24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737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10/25/24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3561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7" Type="http://schemas.openxmlformats.org/officeDocument/2006/relationships/image" Target="../media/image17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6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7" Type="http://schemas.openxmlformats.org/officeDocument/2006/relationships/image" Target="../media/image17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6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88E1BB-5213-1349-BCDC-BCD5C72BA3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16764" y="788432"/>
            <a:ext cx="8991600" cy="1264762"/>
          </a:xfrm>
        </p:spPr>
        <p:txBody>
          <a:bodyPr>
            <a:noAutofit/>
          </a:bodyPr>
          <a:lstStyle/>
          <a:p>
            <a:r>
              <a:rPr lang="en-US" sz="4000" dirty="0">
                <a:solidFill>
                  <a:schemeClr val="bg1"/>
                </a:solidFill>
                <a:effectLst>
                  <a:glow rad="876300">
                    <a:schemeClr val="bg1">
                      <a:lumMod val="65000"/>
                      <a:lumOff val="35000"/>
                      <a:alpha val="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ea typeface="Baskerville" panose="02020502070401020303" pitchFamily="18" charset="0"/>
              </a:rPr>
              <a:t>Life healthcare GROUP </a:t>
            </a:r>
            <a:br>
              <a:rPr lang="en-US" sz="4000" dirty="0">
                <a:solidFill>
                  <a:schemeClr val="bg1"/>
                </a:solidFill>
                <a:effectLst>
                  <a:glow rad="876300">
                    <a:schemeClr val="bg1">
                      <a:lumMod val="65000"/>
                      <a:lumOff val="35000"/>
                      <a:alpha val="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ea typeface="Baskerville" panose="02020502070401020303" pitchFamily="18" charset="0"/>
              </a:rPr>
            </a:br>
            <a:r>
              <a:rPr lang="en-US" sz="4000" dirty="0">
                <a:solidFill>
                  <a:schemeClr val="bg1"/>
                </a:solidFill>
                <a:effectLst>
                  <a:glow rad="876300">
                    <a:schemeClr val="bg1">
                      <a:lumMod val="65000"/>
                      <a:lumOff val="35000"/>
                      <a:alpha val="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ea typeface="Baskerville" panose="02020502070401020303" pitchFamily="18" charset="0"/>
              </a:rPr>
              <a:t>sustainability Reporting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2D76BA2-5AF8-C148-AC55-E9A80021BF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37521" y="2186503"/>
            <a:ext cx="8150087" cy="536125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rgbClr val="D9AD40"/>
                </a:solidFill>
              </a:rPr>
              <a:t>Joshila Ranchhod</a:t>
            </a:r>
          </a:p>
          <a:p>
            <a:r>
              <a:rPr lang="en-US" sz="2600" dirty="0"/>
              <a:t>COMPANY SECRETARY</a:t>
            </a:r>
          </a:p>
          <a:p>
            <a:r>
              <a:rPr lang="en-US" sz="2600" dirty="0"/>
              <a:t>EXECUTIVE: GOVERNANCE, ETHICS AND LEGAL </a:t>
            </a:r>
            <a:endParaRPr lang="en-US" sz="2600" dirty="0">
              <a:solidFill>
                <a:srgbClr val="D9AD40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DC7151C-703A-BA83-F7DD-8623D6DE4AE1}"/>
              </a:ext>
            </a:extLst>
          </p:cNvPr>
          <p:cNvSpPr/>
          <p:nvPr/>
        </p:nvSpPr>
        <p:spPr>
          <a:xfrm>
            <a:off x="4409954" y="5798916"/>
            <a:ext cx="3009418" cy="925975"/>
          </a:xfrm>
          <a:prstGeom prst="rect">
            <a:avLst/>
          </a:prstGeom>
          <a:solidFill>
            <a:srgbClr val="12233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FB26102-13C8-C3C5-3C6D-E453C584FE08}"/>
              </a:ext>
            </a:extLst>
          </p:cNvPr>
          <p:cNvSpPr/>
          <p:nvPr/>
        </p:nvSpPr>
        <p:spPr>
          <a:xfrm>
            <a:off x="11206223" y="4990617"/>
            <a:ext cx="752354" cy="925975"/>
          </a:xfrm>
          <a:prstGeom prst="rect">
            <a:avLst/>
          </a:prstGeom>
          <a:solidFill>
            <a:srgbClr val="12233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6AB514D-647B-A825-7874-EBE7B3D6EC45}"/>
              </a:ext>
            </a:extLst>
          </p:cNvPr>
          <p:cNvSpPr/>
          <p:nvPr/>
        </p:nvSpPr>
        <p:spPr>
          <a:xfrm>
            <a:off x="8196805" y="5071640"/>
            <a:ext cx="3009418" cy="925975"/>
          </a:xfrm>
          <a:prstGeom prst="rect">
            <a:avLst/>
          </a:prstGeom>
          <a:solidFill>
            <a:srgbClr val="12233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2DF7C64-991F-46FF-CFF4-2241DAD52591}"/>
              </a:ext>
            </a:extLst>
          </p:cNvPr>
          <p:cNvSpPr txBox="1"/>
          <p:nvPr/>
        </p:nvSpPr>
        <p:spPr>
          <a:xfrm>
            <a:off x="3884270" y="5781391"/>
            <a:ext cx="27316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rgbClr val="D9AD40"/>
                </a:solidFill>
              </a:rPr>
              <a:t>2024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99AE76B-CEF0-ED93-67EA-214BAE7D7CD0}"/>
              </a:ext>
            </a:extLst>
          </p:cNvPr>
          <p:cNvSpPr txBox="1"/>
          <p:nvPr/>
        </p:nvSpPr>
        <p:spPr>
          <a:xfrm>
            <a:off x="7825450" y="4949852"/>
            <a:ext cx="3590081" cy="584775"/>
          </a:xfrm>
          <a:prstGeom prst="rect">
            <a:avLst/>
          </a:prstGeom>
          <a:solidFill>
            <a:srgbClr val="12233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D9AD40"/>
                </a:solidFill>
              </a:rPr>
              <a:t>#IRCConf24</a:t>
            </a:r>
          </a:p>
        </p:txBody>
      </p:sp>
    </p:spTree>
    <p:extLst>
      <p:ext uri="{BB962C8B-B14F-4D97-AF65-F5344CB8AC3E}">
        <p14:creationId xmlns:p14="http://schemas.microsoft.com/office/powerpoint/2010/main" val="26482211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213B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305C6FD-A4ED-5119-CAFE-D755A615C4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174C617-5C17-48A0-E384-39CC8B26770B}"/>
              </a:ext>
            </a:extLst>
          </p:cNvPr>
          <p:cNvSpPr txBox="1"/>
          <p:nvPr/>
        </p:nvSpPr>
        <p:spPr>
          <a:xfrm>
            <a:off x="1171074" y="6173301"/>
            <a:ext cx="16898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#IRCConf24</a:t>
            </a:r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0223653-F089-4180-4533-1E08D6728014}"/>
              </a:ext>
            </a:extLst>
          </p:cNvPr>
          <p:cNvSpPr txBox="1"/>
          <p:nvPr/>
        </p:nvSpPr>
        <p:spPr>
          <a:xfrm>
            <a:off x="4349578" y="6187156"/>
            <a:ext cx="25555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#integratedreporting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537B452-D962-525A-962D-78430ABD3C69}"/>
              </a:ext>
            </a:extLst>
          </p:cNvPr>
          <p:cNvSpPr txBox="1"/>
          <p:nvPr/>
        </p:nvSpPr>
        <p:spPr>
          <a:xfrm>
            <a:off x="7784757" y="6213782"/>
            <a:ext cx="34351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800" b="0" i="0" u="none" strike="noStrike" kern="1200" cap="none" spc="0" normalizeH="0" baseline="0" noProof="0" dirty="0">
                <a:ln>
                  <a:noFill/>
                </a:ln>
                <a:solidFill>
                  <a:srgbClr val="FFCC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IRC Annual Conference 2024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AC2079-B78E-A2C3-029F-4FA137A9DB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3960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kumimoji="0" lang="en-US" sz="4000" i="0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OUR ESG ASPIRATION</a:t>
            </a:r>
            <a:br>
              <a:rPr kumimoji="0" lang="en-US" sz="3200" b="1" i="0" strike="noStrike" kern="1200" cap="none" spc="0" normalizeH="0" baseline="0" noProof="0" dirty="0">
                <a:ln>
                  <a:noFill/>
                </a:ln>
                <a:solidFill>
                  <a:srgbClr val="07345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endParaRPr lang="en-ZA" sz="32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75ED004-7D7C-94BE-649D-8CE8A06B33CA}"/>
              </a:ext>
            </a:extLst>
          </p:cNvPr>
          <p:cNvSpPr txBox="1"/>
          <p:nvPr/>
        </p:nvSpPr>
        <p:spPr>
          <a:xfrm>
            <a:off x="617968" y="2572363"/>
            <a:ext cx="10956064" cy="1877437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</a:rPr>
              <a:t>To make life better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</a:rPr>
              <a:t>for our patients, our employees and our communities by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</a:rPr>
              <a:t>implementing </a:t>
            </a:r>
            <a:r>
              <a:rPr lang="en-US" sz="3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and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</a:rPr>
              <a:t> entrenching sustainability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</a:rPr>
              <a:t>into our business</a:t>
            </a:r>
          </a:p>
          <a:p>
            <a:pPr algn="just"/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11458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213B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F65832C-F477-BCDA-8DF3-BC4D3FE147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9FA962C-C55C-A2F4-0824-BD7B11EE330A}"/>
              </a:ext>
            </a:extLst>
          </p:cNvPr>
          <p:cNvSpPr txBox="1"/>
          <p:nvPr/>
        </p:nvSpPr>
        <p:spPr>
          <a:xfrm>
            <a:off x="1171074" y="6173301"/>
            <a:ext cx="16898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#IRCConf24</a:t>
            </a:r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6B01A4C-092B-23ED-A983-FFBDD21BE591}"/>
              </a:ext>
            </a:extLst>
          </p:cNvPr>
          <p:cNvSpPr txBox="1"/>
          <p:nvPr/>
        </p:nvSpPr>
        <p:spPr>
          <a:xfrm>
            <a:off x="4349578" y="6187156"/>
            <a:ext cx="25555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#integratedreporting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AF10479-6FDE-F56D-198B-038EA9F42C14}"/>
              </a:ext>
            </a:extLst>
          </p:cNvPr>
          <p:cNvSpPr txBox="1"/>
          <p:nvPr/>
        </p:nvSpPr>
        <p:spPr>
          <a:xfrm>
            <a:off x="7784757" y="6213782"/>
            <a:ext cx="34351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800" b="0" i="0" u="none" strike="noStrike" kern="1200" cap="none" spc="0" normalizeH="0" baseline="0" noProof="0" dirty="0">
                <a:ln>
                  <a:noFill/>
                </a:ln>
                <a:solidFill>
                  <a:srgbClr val="FFCC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IRC Annual Conference 2024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51ABDE-B800-03DF-9C70-4DADC78447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87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ZA" sz="4000" dirty="0">
                <a:solidFill>
                  <a:schemeClr val="bg1"/>
                </a:solidFill>
                <a:latin typeface="Century Gothic" panose="020B0502020202020204" pitchFamily="34" charset="0"/>
              </a:rPr>
              <a:t>Our Key ESG Messaging and Disclosures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6D7E6CD-8D7B-E0F6-79E6-D5BD60A5689B}"/>
              </a:ext>
            </a:extLst>
          </p:cNvPr>
          <p:cNvSpPr txBox="1"/>
          <p:nvPr/>
        </p:nvSpPr>
        <p:spPr>
          <a:xfrm>
            <a:off x="334031" y="1454772"/>
            <a:ext cx="11523938" cy="4401205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marL="342900" indent="-342900" algn="just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ESG remains a </a:t>
            </a:r>
            <a:r>
              <a:rPr lang="en-US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key strategic focus </a:t>
            </a:r>
            <a:r>
              <a:rPr lang="en-US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for the long-term viability of our business. The environmental roadmap and strategy are therefore </a:t>
            </a:r>
            <a:r>
              <a:rPr lang="en-US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key and constant discussion points </a:t>
            </a:r>
            <a:r>
              <a:rPr lang="en-US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within our Integrated and Sustainability reporting suite. </a:t>
            </a:r>
          </a:p>
          <a:p>
            <a:pPr marL="342900" indent="-342900" algn="just"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en-US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342900" indent="-342900" algn="just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When reporting to stakeholders, we take a </a:t>
            </a:r>
            <a:r>
              <a:rPr lang="en-US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holistic approach </a:t>
            </a:r>
            <a:r>
              <a:rPr lang="en-US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to ESG, reporting it alongside our narrative on our delivery of quality care and Risk.</a:t>
            </a:r>
          </a:p>
          <a:p>
            <a:pPr marL="342900" indent="-342900" algn="just"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en-US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342900" indent="-342900" algn="just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Given the environmental challenges we face, it is important that we set </a:t>
            </a:r>
            <a:r>
              <a:rPr lang="en-US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realistic and report targets </a:t>
            </a:r>
            <a:r>
              <a:rPr lang="en-US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for our business. </a:t>
            </a:r>
          </a:p>
          <a:p>
            <a:pPr marL="342900" indent="-342900" algn="just"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en-US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342900" indent="-342900" algn="just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We focus on highlighting the narrative that we are committed to reducing consumption in a </a:t>
            </a:r>
            <a:r>
              <a:rPr lang="en-US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responsible way </a:t>
            </a:r>
            <a:r>
              <a:rPr lang="en-US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that does not contradict </a:t>
            </a:r>
            <a:r>
              <a:rPr lang="en-US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our growth imperative or ability to deliver quality care.</a:t>
            </a:r>
            <a:endParaRPr lang="en-US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just"/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1064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21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63ECBC7-948C-1688-61A1-856D60FF5FFF}"/>
              </a:ext>
            </a:extLst>
          </p:cNvPr>
          <p:cNvSpPr txBox="1"/>
          <p:nvPr/>
        </p:nvSpPr>
        <p:spPr>
          <a:xfrm>
            <a:off x="1171074" y="6173301"/>
            <a:ext cx="16898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#IRCConf24</a:t>
            </a:r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F70F789-509D-681F-41F3-D8575D10FCA9}"/>
              </a:ext>
            </a:extLst>
          </p:cNvPr>
          <p:cNvSpPr txBox="1"/>
          <p:nvPr/>
        </p:nvSpPr>
        <p:spPr>
          <a:xfrm>
            <a:off x="4349578" y="6187156"/>
            <a:ext cx="25555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#integratedreporting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01F9897-06E2-57AA-D602-1EDBE1F74117}"/>
              </a:ext>
            </a:extLst>
          </p:cNvPr>
          <p:cNvSpPr txBox="1"/>
          <p:nvPr/>
        </p:nvSpPr>
        <p:spPr>
          <a:xfrm>
            <a:off x="7784757" y="6213782"/>
            <a:ext cx="34351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800" b="0" i="0" u="none" strike="noStrike" kern="1200" cap="none" spc="0" normalizeH="0" baseline="0" noProof="0" dirty="0">
                <a:ln>
                  <a:noFill/>
                </a:ln>
                <a:solidFill>
                  <a:srgbClr val="FFCC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IRC Annual Conference 2024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595C857-9F4C-B79A-5125-1656F52DAB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ZA" sz="4000" dirty="0">
                <a:solidFill>
                  <a:schemeClr val="bg1"/>
                </a:solidFill>
                <a:latin typeface="Century Gothic" panose="020B0502020202020204" pitchFamily="34" charset="0"/>
              </a:rPr>
              <a:t>Our Approach to Materiality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B4006550-8EC3-588B-5E3D-9ABE6337552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32690203"/>
              </p:ext>
            </p:extLst>
          </p:nvPr>
        </p:nvGraphicFramePr>
        <p:xfrm>
          <a:off x="2238083" y="975350"/>
          <a:ext cx="7850554" cy="51006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9A49A47F-7E03-EE46-E2A4-F2FA49C00F56}"/>
              </a:ext>
            </a:extLst>
          </p:cNvPr>
          <p:cNvSpPr txBox="1"/>
          <p:nvPr/>
        </p:nvSpPr>
        <p:spPr>
          <a:xfrm>
            <a:off x="10088637" y="2602356"/>
            <a:ext cx="1807535" cy="92333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Double Materiality Approach </a:t>
            </a:r>
          </a:p>
        </p:txBody>
      </p:sp>
    </p:spTree>
    <p:extLst>
      <p:ext uri="{BB962C8B-B14F-4D97-AF65-F5344CB8AC3E}">
        <p14:creationId xmlns:p14="http://schemas.microsoft.com/office/powerpoint/2010/main" val="36333175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21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63ECBC7-948C-1688-61A1-856D60FF5FFF}"/>
              </a:ext>
            </a:extLst>
          </p:cNvPr>
          <p:cNvSpPr txBox="1"/>
          <p:nvPr/>
        </p:nvSpPr>
        <p:spPr>
          <a:xfrm>
            <a:off x="1171074" y="6173301"/>
            <a:ext cx="16898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#IRCConf24</a:t>
            </a:r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F70F789-509D-681F-41F3-D8575D10FCA9}"/>
              </a:ext>
            </a:extLst>
          </p:cNvPr>
          <p:cNvSpPr txBox="1"/>
          <p:nvPr/>
        </p:nvSpPr>
        <p:spPr>
          <a:xfrm>
            <a:off x="4349578" y="6187156"/>
            <a:ext cx="25555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#integratedreporting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01F9897-06E2-57AA-D602-1EDBE1F74117}"/>
              </a:ext>
            </a:extLst>
          </p:cNvPr>
          <p:cNvSpPr txBox="1"/>
          <p:nvPr/>
        </p:nvSpPr>
        <p:spPr>
          <a:xfrm>
            <a:off x="7784757" y="6213782"/>
            <a:ext cx="34351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800" b="0" i="0" u="none" strike="noStrike" kern="1200" cap="none" spc="0" normalizeH="0" baseline="0" noProof="0" dirty="0">
                <a:ln>
                  <a:noFill/>
                </a:ln>
                <a:solidFill>
                  <a:srgbClr val="FFCC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IRC Annual Conference 2024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595C857-9F4C-B79A-5125-1656F52DAB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8471"/>
            <a:ext cx="10515600" cy="1015060"/>
          </a:xfrm>
        </p:spPr>
        <p:txBody>
          <a:bodyPr>
            <a:normAutofit/>
          </a:bodyPr>
          <a:lstStyle/>
          <a:p>
            <a:pPr algn="ctr"/>
            <a:r>
              <a:rPr lang="en-ZA" sz="4000" dirty="0">
                <a:solidFill>
                  <a:schemeClr val="bg1"/>
                </a:solidFill>
                <a:latin typeface="Century Gothic" panose="020B0502020202020204" pitchFamily="34" charset="0"/>
              </a:rPr>
              <a:t>Our Key Focus Areas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CD20DD3-8D7A-C6B0-782A-8C1FA6FE07DD}"/>
              </a:ext>
            </a:extLst>
          </p:cNvPr>
          <p:cNvSpPr/>
          <p:nvPr/>
        </p:nvSpPr>
        <p:spPr>
          <a:xfrm>
            <a:off x="1623588" y="786438"/>
            <a:ext cx="8944824" cy="1019285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2800" dirty="0">
              <a:latin typeface="Century Gothic" panose="020B0502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A6F68F4-2F2F-6C41-EF66-1518468A5739}"/>
              </a:ext>
            </a:extLst>
          </p:cNvPr>
          <p:cNvSpPr/>
          <p:nvPr/>
        </p:nvSpPr>
        <p:spPr>
          <a:xfrm>
            <a:off x="1623588" y="1833604"/>
            <a:ext cx="2930307" cy="367141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CE445B7-35B5-97D6-D7E7-A79249B8D559}"/>
              </a:ext>
            </a:extLst>
          </p:cNvPr>
          <p:cNvSpPr/>
          <p:nvPr/>
        </p:nvSpPr>
        <p:spPr>
          <a:xfrm>
            <a:off x="4630846" y="1833604"/>
            <a:ext cx="2930307" cy="367141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C166536-B521-9A58-B51C-0A26DBE5CFEB}"/>
              </a:ext>
            </a:extLst>
          </p:cNvPr>
          <p:cNvSpPr/>
          <p:nvPr/>
        </p:nvSpPr>
        <p:spPr>
          <a:xfrm>
            <a:off x="7633230" y="1833604"/>
            <a:ext cx="2930308" cy="367141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F1E143A-01BA-19EB-686C-CC6962CF1A1B}"/>
              </a:ext>
            </a:extLst>
          </p:cNvPr>
          <p:cNvSpPr/>
          <p:nvPr/>
        </p:nvSpPr>
        <p:spPr>
          <a:xfrm>
            <a:off x="1603116" y="5541243"/>
            <a:ext cx="8944824" cy="663652"/>
          </a:xfrm>
          <a:prstGeom prst="rect">
            <a:avLst/>
          </a:prstGeom>
          <a:solidFill>
            <a:srgbClr val="75A71D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BF8C9D5-514A-7284-DC12-27926FDC6F35}"/>
              </a:ext>
            </a:extLst>
          </p:cNvPr>
          <p:cNvSpPr txBox="1"/>
          <p:nvPr/>
        </p:nvSpPr>
        <p:spPr>
          <a:xfrm>
            <a:off x="1623588" y="1034470"/>
            <a:ext cx="609750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ZA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ESG Focus Areas: Environmental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6551DD8-06BF-CFED-0C92-D048D4C1A8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2077" y="945062"/>
            <a:ext cx="2294676" cy="70203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98A856C-9B34-D609-F5A1-A2CF4AFE9302}"/>
              </a:ext>
            </a:extLst>
          </p:cNvPr>
          <p:cNvSpPr txBox="1"/>
          <p:nvPr/>
        </p:nvSpPr>
        <p:spPr>
          <a:xfrm>
            <a:off x="2306561" y="1932378"/>
            <a:ext cx="12458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>
                <a:solidFill>
                  <a:schemeClr val="bg1"/>
                </a:solidFill>
                <a:latin typeface="Century Gothic" panose="020B0502020202020204" pitchFamily="34" charset="0"/>
              </a:rPr>
              <a:t>Electricity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D8D790A-4B5F-505F-6D86-B446B89A4F45}"/>
              </a:ext>
            </a:extLst>
          </p:cNvPr>
          <p:cNvSpPr txBox="1"/>
          <p:nvPr/>
        </p:nvSpPr>
        <p:spPr>
          <a:xfrm>
            <a:off x="8544238" y="1983856"/>
            <a:ext cx="881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>
                <a:solidFill>
                  <a:schemeClr val="bg1"/>
                </a:solidFill>
                <a:latin typeface="Century Gothic" panose="020B0502020202020204" pitchFamily="34" charset="0"/>
              </a:rPr>
              <a:t>Waste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3257E66-C43C-4471-0559-D8B063D66511}"/>
              </a:ext>
            </a:extLst>
          </p:cNvPr>
          <p:cNvSpPr txBox="1"/>
          <p:nvPr/>
        </p:nvSpPr>
        <p:spPr>
          <a:xfrm>
            <a:off x="5542176" y="1935060"/>
            <a:ext cx="861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>
                <a:solidFill>
                  <a:schemeClr val="bg1"/>
                </a:solidFill>
                <a:latin typeface="Century Gothic" panose="020B0502020202020204" pitchFamily="34" charset="0"/>
              </a:rPr>
              <a:t>Water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FD7ACBF-057F-950D-0E94-CB5DA18592A3}"/>
              </a:ext>
            </a:extLst>
          </p:cNvPr>
          <p:cNvSpPr txBox="1"/>
          <p:nvPr/>
        </p:nvSpPr>
        <p:spPr>
          <a:xfrm>
            <a:off x="2697820" y="2687739"/>
            <a:ext cx="168988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Optimise electricity – mix towards renewables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9FEB972-EB36-6CE5-8D86-D278322A8439}"/>
              </a:ext>
            </a:extLst>
          </p:cNvPr>
          <p:cNvSpPr txBox="1"/>
          <p:nvPr/>
        </p:nvSpPr>
        <p:spPr>
          <a:xfrm>
            <a:off x="2724710" y="4150986"/>
            <a:ext cx="168988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Continuously improve energy efficiency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5D46FF8-6DD0-562C-E6AA-8D799F4508DB}"/>
              </a:ext>
            </a:extLst>
          </p:cNvPr>
          <p:cNvSpPr txBox="1"/>
          <p:nvPr/>
        </p:nvSpPr>
        <p:spPr>
          <a:xfrm>
            <a:off x="5512547" y="2892324"/>
            <a:ext cx="16898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Reduce overall water usage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2E901F9-5B39-9315-348F-ECBF5C2C2643}"/>
              </a:ext>
            </a:extLst>
          </p:cNvPr>
          <p:cNvSpPr txBox="1"/>
          <p:nvPr/>
        </p:nvSpPr>
        <p:spPr>
          <a:xfrm>
            <a:off x="5583653" y="4150985"/>
            <a:ext cx="190222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Increase access to water for business continuity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494F484-312D-02C7-AFC4-8A05834A62D8}"/>
              </a:ext>
            </a:extLst>
          </p:cNvPr>
          <p:cNvSpPr txBox="1"/>
          <p:nvPr/>
        </p:nvSpPr>
        <p:spPr>
          <a:xfrm>
            <a:off x="8649707" y="4150986"/>
            <a:ext cx="168988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Responsibly dispose of healthcare risk waste (HCRW)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9A93A74-F723-3184-4588-D7103471A123}"/>
              </a:ext>
            </a:extLst>
          </p:cNvPr>
          <p:cNvSpPr txBox="1"/>
          <p:nvPr/>
        </p:nvSpPr>
        <p:spPr>
          <a:xfrm>
            <a:off x="8543145" y="2828835"/>
            <a:ext cx="16898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Reduce general waste to landfill</a:t>
            </a:r>
          </a:p>
        </p:txBody>
      </p:sp>
      <p:pic>
        <p:nvPicPr>
          <p:cNvPr id="26" name="Graphic 25" descr="Lightning bolt outline">
            <a:extLst>
              <a:ext uri="{FF2B5EF4-FFF2-40B4-BE49-F238E27FC236}">
                <a16:creationId xmlns:a16="http://schemas.microsoft.com/office/drawing/2014/main" id="{2ABF05E7-0867-3929-4132-6FC55B24F7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578882" y="1869618"/>
            <a:ext cx="607158" cy="607158"/>
          </a:xfrm>
          <a:prstGeom prst="rect">
            <a:avLst/>
          </a:prstGeom>
        </p:spPr>
      </p:pic>
      <p:pic>
        <p:nvPicPr>
          <p:cNvPr id="30" name="Graphic 29" descr="Pie chart with solid fill">
            <a:extLst>
              <a:ext uri="{FF2B5EF4-FFF2-40B4-BE49-F238E27FC236}">
                <a16:creationId xmlns:a16="http://schemas.microsoft.com/office/drawing/2014/main" id="{434728BE-EF6E-C4FD-4326-25FA50DCAD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853222" y="2829102"/>
            <a:ext cx="699242" cy="699242"/>
          </a:xfrm>
          <a:prstGeom prst="rect">
            <a:avLst/>
          </a:prstGeom>
        </p:spPr>
      </p:pic>
      <p:sp>
        <p:nvSpPr>
          <p:cNvPr id="31" name="Arrow: Right 30">
            <a:extLst>
              <a:ext uri="{FF2B5EF4-FFF2-40B4-BE49-F238E27FC236}">
                <a16:creationId xmlns:a16="http://schemas.microsoft.com/office/drawing/2014/main" id="{201F7523-57E1-2B34-86EB-699544B7188E}"/>
              </a:ext>
            </a:extLst>
          </p:cNvPr>
          <p:cNvSpPr/>
          <p:nvPr/>
        </p:nvSpPr>
        <p:spPr>
          <a:xfrm rot="5400000">
            <a:off x="4160347" y="5694987"/>
            <a:ext cx="508500" cy="35870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32" name="Arrow: Right 31">
            <a:extLst>
              <a:ext uri="{FF2B5EF4-FFF2-40B4-BE49-F238E27FC236}">
                <a16:creationId xmlns:a16="http://schemas.microsoft.com/office/drawing/2014/main" id="{FBCC5B00-1D65-CA7A-435A-3206180697B2}"/>
              </a:ext>
            </a:extLst>
          </p:cNvPr>
          <p:cNvSpPr/>
          <p:nvPr/>
        </p:nvSpPr>
        <p:spPr>
          <a:xfrm rot="16200000">
            <a:off x="1845103" y="4480529"/>
            <a:ext cx="794221" cy="36933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33" name="Arrow: Right 32">
            <a:extLst>
              <a:ext uri="{FF2B5EF4-FFF2-40B4-BE49-F238E27FC236}">
                <a16:creationId xmlns:a16="http://schemas.microsoft.com/office/drawing/2014/main" id="{763F87FA-E155-BAE3-29CB-42C8DE82D775}"/>
              </a:ext>
            </a:extLst>
          </p:cNvPr>
          <p:cNvSpPr/>
          <p:nvPr/>
        </p:nvSpPr>
        <p:spPr>
          <a:xfrm rot="16200000">
            <a:off x="4709902" y="4504928"/>
            <a:ext cx="794221" cy="36933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34" name="Arrow: Right 33">
            <a:extLst>
              <a:ext uri="{FF2B5EF4-FFF2-40B4-BE49-F238E27FC236}">
                <a16:creationId xmlns:a16="http://schemas.microsoft.com/office/drawing/2014/main" id="{31E0E31B-9304-AC44-C0D0-5AE888D02AC5}"/>
              </a:ext>
            </a:extLst>
          </p:cNvPr>
          <p:cNvSpPr/>
          <p:nvPr/>
        </p:nvSpPr>
        <p:spPr>
          <a:xfrm rot="5400000">
            <a:off x="4728766" y="3039837"/>
            <a:ext cx="794221" cy="36933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35" name="Arrow: Right 34">
            <a:extLst>
              <a:ext uri="{FF2B5EF4-FFF2-40B4-BE49-F238E27FC236}">
                <a16:creationId xmlns:a16="http://schemas.microsoft.com/office/drawing/2014/main" id="{F3107E9B-0FCE-0CBF-B011-E4226E48A6FA}"/>
              </a:ext>
            </a:extLst>
          </p:cNvPr>
          <p:cNvSpPr/>
          <p:nvPr/>
        </p:nvSpPr>
        <p:spPr>
          <a:xfrm rot="5400000">
            <a:off x="7631561" y="3084631"/>
            <a:ext cx="794221" cy="36933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36" name="Arrow: Left-Right 35">
            <a:extLst>
              <a:ext uri="{FF2B5EF4-FFF2-40B4-BE49-F238E27FC236}">
                <a16:creationId xmlns:a16="http://schemas.microsoft.com/office/drawing/2014/main" id="{4F0C759B-0FA7-B47C-1322-622E82A9A311}"/>
              </a:ext>
            </a:extLst>
          </p:cNvPr>
          <p:cNvSpPr/>
          <p:nvPr/>
        </p:nvSpPr>
        <p:spPr>
          <a:xfrm>
            <a:off x="7746523" y="4655063"/>
            <a:ext cx="831107" cy="233115"/>
          </a:xfrm>
          <a:prstGeom prst="left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pic>
        <p:nvPicPr>
          <p:cNvPr id="38" name="Graphic 37" descr="Water outline">
            <a:extLst>
              <a:ext uri="{FF2B5EF4-FFF2-40B4-BE49-F238E27FC236}">
                <a16:creationId xmlns:a16="http://schemas.microsoft.com/office/drawing/2014/main" id="{423EE05C-7539-691F-B49A-5A87EFBD1EE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575890" y="1890289"/>
            <a:ext cx="556466" cy="556466"/>
          </a:xfrm>
          <a:prstGeom prst="rect">
            <a:avLst/>
          </a:prstGeom>
        </p:spPr>
      </p:pic>
      <p:pic>
        <p:nvPicPr>
          <p:cNvPr id="40" name="Graphic 39" descr="Recycle outline">
            <a:extLst>
              <a:ext uri="{FF2B5EF4-FFF2-40B4-BE49-F238E27FC236}">
                <a16:creationId xmlns:a16="http://schemas.microsoft.com/office/drawing/2014/main" id="{42F33909-D8CB-5005-65DB-40E9E5ADE16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594563" y="1928838"/>
            <a:ext cx="581751" cy="581751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AAA95532-CACC-0A5E-38E2-CD0FB1F9EDC8}"/>
              </a:ext>
            </a:extLst>
          </p:cNvPr>
          <p:cNvSpPr txBox="1"/>
          <p:nvPr/>
        </p:nvSpPr>
        <p:spPr>
          <a:xfrm>
            <a:off x="4672342" y="5701358"/>
            <a:ext cx="32125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Reduce our carbon emissions</a:t>
            </a:r>
          </a:p>
        </p:txBody>
      </p:sp>
    </p:spTree>
    <p:extLst>
      <p:ext uri="{BB962C8B-B14F-4D97-AF65-F5344CB8AC3E}">
        <p14:creationId xmlns:p14="http://schemas.microsoft.com/office/powerpoint/2010/main" val="40194475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21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63ECBC7-948C-1688-61A1-856D60FF5FFF}"/>
              </a:ext>
            </a:extLst>
          </p:cNvPr>
          <p:cNvSpPr txBox="1"/>
          <p:nvPr/>
        </p:nvSpPr>
        <p:spPr>
          <a:xfrm>
            <a:off x="1171074" y="6173301"/>
            <a:ext cx="16898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#IRCConf24</a:t>
            </a:r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F70F789-509D-681F-41F3-D8575D10FCA9}"/>
              </a:ext>
            </a:extLst>
          </p:cNvPr>
          <p:cNvSpPr txBox="1"/>
          <p:nvPr/>
        </p:nvSpPr>
        <p:spPr>
          <a:xfrm>
            <a:off x="4349578" y="6187156"/>
            <a:ext cx="25555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#integratedreporting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01F9897-06E2-57AA-D602-1EDBE1F74117}"/>
              </a:ext>
            </a:extLst>
          </p:cNvPr>
          <p:cNvSpPr txBox="1"/>
          <p:nvPr/>
        </p:nvSpPr>
        <p:spPr>
          <a:xfrm>
            <a:off x="7784757" y="6213782"/>
            <a:ext cx="34351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800" b="0" i="0" u="none" strike="noStrike" kern="1200" cap="none" spc="0" normalizeH="0" baseline="0" noProof="0" dirty="0">
                <a:ln>
                  <a:noFill/>
                </a:ln>
                <a:solidFill>
                  <a:srgbClr val="FFCC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IRC Annual Conference 2024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595C857-9F4C-B79A-5125-1656F52DAB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37" y="-109879"/>
            <a:ext cx="10515600" cy="1036385"/>
          </a:xfrm>
        </p:spPr>
        <p:txBody>
          <a:bodyPr>
            <a:normAutofit/>
          </a:bodyPr>
          <a:lstStyle/>
          <a:p>
            <a:pPr algn="ctr"/>
            <a:r>
              <a:rPr lang="en-ZA" sz="4000" dirty="0">
                <a:solidFill>
                  <a:schemeClr val="bg1"/>
                </a:solidFill>
                <a:latin typeface="Century Gothic" panose="020B0502020202020204" pitchFamily="34" charset="0"/>
              </a:rPr>
              <a:t>ESG Rationale for Life Healthcare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19DF2C0B-01E3-B8A9-E717-F33193DDEA62}"/>
              </a:ext>
            </a:extLst>
          </p:cNvPr>
          <p:cNvSpPr/>
          <p:nvPr/>
        </p:nvSpPr>
        <p:spPr>
          <a:xfrm>
            <a:off x="1743342" y="926507"/>
            <a:ext cx="2837204" cy="769121"/>
          </a:xfrm>
          <a:prstGeom prst="roundRect">
            <a:avLst/>
          </a:prstGeom>
          <a:solidFill>
            <a:srgbClr val="75A71D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C2FE7A2A-5E29-39D7-7210-581B34D5A71B}"/>
              </a:ext>
            </a:extLst>
          </p:cNvPr>
          <p:cNvSpPr/>
          <p:nvPr/>
        </p:nvSpPr>
        <p:spPr>
          <a:xfrm>
            <a:off x="5100415" y="926506"/>
            <a:ext cx="2837204" cy="769121"/>
          </a:xfrm>
          <a:prstGeom prst="roundRect">
            <a:avLst/>
          </a:prstGeom>
          <a:solidFill>
            <a:srgbClr val="75A71D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67C5951-17BE-D3AB-6D54-D92F9C79E78B}"/>
              </a:ext>
            </a:extLst>
          </p:cNvPr>
          <p:cNvSpPr/>
          <p:nvPr/>
        </p:nvSpPr>
        <p:spPr>
          <a:xfrm>
            <a:off x="8494519" y="937546"/>
            <a:ext cx="2837204" cy="769121"/>
          </a:xfrm>
          <a:prstGeom prst="roundRect">
            <a:avLst/>
          </a:prstGeom>
          <a:solidFill>
            <a:srgbClr val="75A71D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033BE5F1-CDA5-C183-BEBA-5A16DAA32BE9}"/>
              </a:ext>
            </a:extLst>
          </p:cNvPr>
          <p:cNvGrpSpPr/>
          <p:nvPr/>
        </p:nvGrpSpPr>
        <p:grpSpPr>
          <a:xfrm>
            <a:off x="2752455" y="768398"/>
            <a:ext cx="594360" cy="475488"/>
            <a:chOff x="2084832" y="925177"/>
            <a:chExt cx="594360" cy="475488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BF5EB7FB-E557-05CD-E4A3-FFA14BA7F12A}"/>
                </a:ext>
              </a:extLst>
            </p:cNvPr>
            <p:cNvSpPr/>
            <p:nvPr/>
          </p:nvSpPr>
          <p:spPr>
            <a:xfrm>
              <a:off x="2084832" y="925177"/>
              <a:ext cx="594360" cy="47548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Z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pic>
          <p:nvPicPr>
            <p:cNvPr id="11" name="Graphic 10" descr="Open hand with plant outline">
              <a:extLst>
                <a:ext uri="{FF2B5EF4-FFF2-40B4-BE49-F238E27FC236}">
                  <a16:creationId xmlns:a16="http://schemas.microsoft.com/office/drawing/2014/main" id="{5BCA4CFE-1840-85AC-8227-FDE7C4B6EFF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184012" y="937120"/>
              <a:ext cx="396000" cy="396000"/>
            </a:xfrm>
            <a:prstGeom prst="rect">
              <a:avLst/>
            </a:prstGeom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80798BD-A82F-248E-87DB-717FC687B79A}"/>
              </a:ext>
            </a:extLst>
          </p:cNvPr>
          <p:cNvGrpSpPr/>
          <p:nvPr/>
        </p:nvGrpSpPr>
        <p:grpSpPr>
          <a:xfrm>
            <a:off x="6221837" y="736913"/>
            <a:ext cx="594360" cy="506973"/>
            <a:chOff x="6096000" y="842958"/>
            <a:chExt cx="594360" cy="506973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07E43C5D-17AF-5CCC-8406-A021B283272B}"/>
                </a:ext>
              </a:extLst>
            </p:cNvPr>
            <p:cNvSpPr/>
            <p:nvPr/>
          </p:nvSpPr>
          <p:spPr>
            <a:xfrm>
              <a:off x="6096000" y="874443"/>
              <a:ext cx="594360" cy="47548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Z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pic>
          <p:nvPicPr>
            <p:cNvPr id="14" name="Graphic 13" descr="Universal access outline">
              <a:extLst>
                <a:ext uri="{FF2B5EF4-FFF2-40B4-BE49-F238E27FC236}">
                  <a16:creationId xmlns:a16="http://schemas.microsoft.com/office/drawing/2014/main" id="{447CF035-1108-BD04-C42D-DF16477BF3B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6211423" y="842958"/>
              <a:ext cx="453139" cy="468000"/>
            </a:xfrm>
            <a:prstGeom prst="rect">
              <a:avLst/>
            </a:prstGeom>
          </p:spPr>
        </p:pic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2D24D96-0ED5-9B2F-F132-A23B76C74869}"/>
              </a:ext>
            </a:extLst>
          </p:cNvPr>
          <p:cNvGrpSpPr/>
          <p:nvPr/>
        </p:nvGrpSpPr>
        <p:grpSpPr>
          <a:xfrm>
            <a:off x="9699477" y="731949"/>
            <a:ext cx="594360" cy="511937"/>
            <a:chOff x="9545924" y="874443"/>
            <a:chExt cx="594360" cy="511937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12728525-7EE7-9936-9E09-E2D00C494C68}"/>
                </a:ext>
              </a:extLst>
            </p:cNvPr>
            <p:cNvSpPr/>
            <p:nvPr/>
          </p:nvSpPr>
          <p:spPr>
            <a:xfrm>
              <a:off x="9545924" y="874443"/>
              <a:ext cx="594360" cy="47548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Z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pic>
          <p:nvPicPr>
            <p:cNvPr id="17" name="Graphic 16" descr="Handshake outline">
              <a:extLst>
                <a:ext uri="{FF2B5EF4-FFF2-40B4-BE49-F238E27FC236}">
                  <a16:creationId xmlns:a16="http://schemas.microsoft.com/office/drawing/2014/main" id="{50A77229-39B4-A1E9-3C54-D24237B64B0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9639067" y="918380"/>
              <a:ext cx="468101" cy="468000"/>
            </a:xfrm>
            <a:prstGeom prst="rect">
              <a:avLst/>
            </a:prstGeom>
          </p:spPr>
        </p:pic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376B051E-86A5-A166-AD80-7B9BF9509D65}"/>
              </a:ext>
            </a:extLst>
          </p:cNvPr>
          <p:cNvSpPr txBox="1"/>
          <p:nvPr/>
        </p:nvSpPr>
        <p:spPr>
          <a:xfrm>
            <a:off x="1816374" y="1203674"/>
            <a:ext cx="260623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Sustainable environmental initiatives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3AAC682-7DF6-750C-8356-06AB9A1863D5}"/>
              </a:ext>
            </a:extLst>
          </p:cNvPr>
          <p:cNvSpPr txBox="1"/>
          <p:nvPr/>
        </p:nvSpPr>
        <p:spPr>
          <a:xfrm>
            <a:off x="5193104" y="1226373"/>
            <a:ext cx="26518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Responsible social practices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4C6454B-36E6-DFA0-A34F-745B6501B4CA}"/>
              </a:ext>
            </a:extLst>
          </p:cNvPr>
          <p:cNvSpPr txBox="1"/>
          <p:nvPr/>
        </p:nvSpPr>
        <p:spPr>
          <a:xfrm>
            <a:off x="8565192" y="1251374"/>
            <a:ext cx="27103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Governance as a way of life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616A1578-BB11-311F-D45E-F5B1F3173E32}"/>
              </a:ext>
            </a:extLst>
          </p:cNvPr>
          <p:cNvSpPr/>
          <p:nvPr/>
        </p:nvSpPr>
        <p:spPr>
          <a:xfrm rot="16200000">
            <a:off x="777074" y="2188068"/>
            <a:ext cx="1234755" cy="530915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EAFBE2D8-C5A6-ADAF-1D4E-E806DAB303A9}"/>
              </a:ext>
            </a:extLst>
          </p:cNvPr>
          <p:cNvSpPr/>
          <p:nvPr/>
        </p:nvSpPr>
        <p:spPr>
          <a:xfrm rot="16200000">
            <a:off x="896537" y="3459401"/>
            <a:ext cx="1015662" cy="530915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AD4050EC-D94E-F738-5F7D-A41A608BA743}"/>
              </a:ext>
            </a:extLst>
          </p:cNvPr>
          <p:cNvSpPr/>
          <p:nvPr/>
        </p:nvSpPr>
        <p:spPr>
          <a:xfrm rot="16200000">
            <a:off x="795892" y="4699284"/>
            <a:ext cx="1197123" cy="530915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E1B28478-3DCC-ED78-BE78-7F2C7E660B67}"/>
              </a:ext>
            </a:extLst>
          </p:cNvPr>
          <p:cNvSpPr/>
          <p:nvPr/>
        </p:nvSpPr>
        <p:spPr>
          <a:xfrm rot="16200000">
            <a:off x="1106550" y="5694480"/>
            <a:ext cx="575807" cy="530915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DD42ECE-A10F-15F9-811E-51B67A1BC986}"/>
              </a:ext>
            </a:extLst>
          </p:cNvPr>
          <p:cNvSpPr txBox="1"/>
          <p:nvPr/>
        </p:nvSpPr>
        <p:spPr>
          <a:xfrm rot="16200000">
            <a:off x="864817" y="2149542"/>
            <a:ext cx="1036383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The world in which we operate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F3BC743-1A9A-C640-8C73-A58D12C4C964}"/>
              </a:ext>
            </a:extLst>
          </p:cNvPr>
          <p:cNvSpPr/>
          <p:nvPr/>
        </p:nvSpPr>
        <p:spPr>
          <a:xfrm>
            <a:off x="1725957" y="1832498"/>
            <a:ext cx="2854589" cy="1197124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379A29A-8BB8-0407-048D-4684E97839C2}"/>
              </a:ext>
            </a:extLst>
          </p:cNvPr>
          <p:cNvSpPr/>
          <p:nvPr/>
        </p:nvSpPr>
        <p:spPr>
          <a:xfrm>
            <a:off x="8520358" y="1861094"/>
            <a:ext cx="2854589" cy="1197124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E8F46A8F-71D7-9E6F-EA68-12EF66E53624}"/>
              </a:ext>
            </a:extLst>
          </p:cNvPr>
          <p:cNvSpPr/>
          <p:nvPr/>
        </p:nvSpPr>
        <p:spPr>
          <a:xfrm>
            <a:off x="5136534" y="1860947"/>
            <a:ext cx="2801085" cy="1190761"/>
          </a:xfrm>
          <a:prstGeom prst="rect">
            <a:avLst/>
          </a:prstGeom>
          <a:ln>
            <a:solidFill>
              <a:schemeClr val="accent4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EFD3736-07B1-4B1D-A2EA-7A711F83583C}"/>
              </a:ext>
            </a:extLst>
          </p:cNvPr>
          <p:cNvSpPr txBox="1"/>
          <p:nvPr/>
        </p:nvSpPr>
        <p:spPr>
          <a:xfrm>
            <a:off x="1669822" y="1839108"/>
            <a:ext cx="278921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ZA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Power outages and load shedding</a:t>
            </a:r>
          </a:p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ZA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Rising costs and inflation</a:t>
            </a:r>
          </a:p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ZA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Water supply scarcity</a:t>
            </a:r>
          </a:p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ZA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Climate change</a:t>
            </a:r>
            <a:endParaRPr kumimoji="0" lang="en-ZA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806BB91-A8BA-430A-01F9-1772645D8C6D}"/>
              </a:ext>
            </a:extLst>
          </p:cNvPr>
          <p:cNvSpPr txBox="1"/>
          <p:nvPr/>
        </p:nvSpPr>
        <p:spPr>
          <a:xfrm>
            <a:off x="5071185" y="1814998"/>
            <a:ext cx="2931781" cy="1292662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ZA" sz="1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Accessible and affordable healthcare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ZA" sz="1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Shortage of nurses, doctors and other healthcare professionals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ZA" sz="1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Value of diversity and inclusion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7A77E08-F823-A759-F3B9-6B04F78E6EF0}"/>
              </a:ext>
            </a:extLst>
          </p:cNvPr>
          <p:cNvSpPr txBox="1"/>
          <p:nvPr/>
        </p:nvSpPr>
        <p:spPr>
          <a:xfrm>
            <a:off x="8466118" y="1870574"/>
            <a:ext cx="2963068" cy="1200329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Z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Strive to entrench sound corporate governance principles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Z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High levels of ethical standards and effective leadership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Z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Deliver long-term sustainable value to our stakeholders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7B008AE2-1A9F-6EDF-7DDC-8928081B81CB}"/>
              </a:ext>
            </a:extLst>
          </p:cNvPr>
          <p:cNvSpPr/>
          <p:nvPr/>
        </p:nvSpPr>
        <p:spPr>
          <a:xfrm>
            <a:off x="1725957" y="3217028"/>
            <a:ext cx="9667051" cy="1023644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1338745-4DB0-C59F-F1A8-BA1C4F8FE3AC}"/>
              </a:ext>
            </a:extLst>
          </p:cNvPr>
          <p:cNvSpPr txBox="1"/>
          <p:nvPr/>
        </p:nvSpPr>
        <p:spPr>
          <a:xfrm>
            <a:off x="1669821" y="3220710"/>
            <a:ext cx="96619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ESG: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Z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Is a key strategic focus for the long-term viability of our business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Z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Enables us to incorporate the creation of social, environmental and economic value into our strategy and day-to-day operations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Z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Makes business sense, while also being good for our people and our planet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C1412B64-B958-B7F1-2C7D-510B2C7AD9F6}"/>
              </a:ext>
            </a:extLst>
          </p:cNvPr>
          <p:cNvSpPr/>
          <p:nvPr/>
        </p:nvSpPr>
        <p:spPr>
          <a:xfrm>
            <a:off x="1723297" y="4369386"/>
            <a:ext cx="9667051" cy="1197124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35CD2A1-BF64-C405-6839-6CD88F27DCA8}"/>
              </a:ext>
            </a:extLst>
          </p:cNvPr>
          <p:cNvSpPr txBox="1"/>
          <p:nvPr/>
        </p:nvSpPr>
        <p:spPr>
          <a:xfrm>
            <a:off x="1689938" y="4366181"/>
            <a:ext cx="94939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Strategically manage ESG through a holistic and integrated approach by: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Z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Supporting our purpose of Making Life Better through proactively delivering against our ESG commitments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Z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Identify opportunities to develop innovative ESG initiatives which create value for Life Healthcare and the society in which we operate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Z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Actively collaborate and partner with organisations that share our beliefs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Z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Act as a leader in global healthcare systems, influencing change to improve outcomes for all our stakeholders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55190440-91C1-D8FA-7F1A-62A967C04682}"/>
              </a:ext>
            </a:extLst>
          </p:cNvPr>
          <p:cNvSpPr/>
          <p:nvPr/>
        </p:nvSpPr>
        <p:spPr>
          <a:xfrm>
            <a:off x="1730303" y="5680581"/>
            <a:ext cx="9667051" cy="534457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5261E60-7CDD-C5B0-C27A-963ECD16E5CE}"/>
              </a:ext>
            </a:extLst>
          </p:cNvPr>
          <p:cNvSpPr txBox="1"/>
          <p:nvPr/>
        </p:nvSpPr>
        <p:spPr>
          <a:xfrm>
            <a:off x="2882396" y="5774086"/>
            <a:ext cx="72732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Making Life Better </a:t>
            </a:r>
            <a:r>
              <a:rPr kumimoji="0" lang="en-ZA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for our patients, our employees and our communities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2B79447-B1F9-8185-0041-E4343ED4CE44}"/>
              </a:ext>
            </a:extLst>
          </p:cNvPr>
          <p:cNvSpPr txBox="1"/>
          <p:nvPr/>
        </p:nvSpPr>
        <p:spPr>
          <a:xfrm rot="16200000">
            <a:off x="886177" y="3456099"/>
            <a:ext cx="1036383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Why we believe in ESG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409B980-2A57-34A2-BD48-E608C49A0CD2}"/>
              </a:ext>
            </a:extLst>
          </p:cNvPr>
          <p:cNvSpPr txBox="1"/>
          <p:nvPr/>
        </p:nvSpPr>
        <p:spPr>
          <a:xfrm rot="16200000">
            <a:off x="808559" y="4745645"/>
            <a:ext cx="11489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How we can manage ESG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8A9003E7-0825-0183-877A-A38D0A70D122}"/>
              </a:ext>
            </a:extLst>
          </p:cNvPr>
          <p:cNvSpPr txBox="1"/>
          <p:nvPr/>
        </p:nvSpPr>
        <p:spPr>
          <a:xfrm rot="16200000">
            <a:off x="963341" y="5751472"/>
            <a:ext cx="78202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The result</a:t>
            </a:r>
          </a:p>
        </p:txBody>
      </p:sp>
    </p:spTree>
    <p:extLst>
      <p:ext uri="{BB962C8B-B14F-4D97-AF65-F5344CB8AC3E}">
        <p14:creationId xmlns:p14="http://schemas.microsoft.com/office/powerpoint/2010/main" val="38743951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21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>
            <a:extLst>
              <a:ext uri="{FF2B5EF4-FFF2-40B4-BE49-F238E27FC236}">
                <a16:creationId xmlns:a16="http://schemas.microsoft.com/office/drawing/2014/main" id="{488F70A1-CFA5-F116-ECFD-9EB07A03D446}"/>
              </a:ext>
            </a:extLst>
          </p:cNvPr>
          <p:cNvSpPr/>
          <p:nvPr/>
        </p:nvSpPr>
        <p:spPr>
          <a:xfrm>
            <a:off x="856941" y="1320932"/>
            <a:ext cx="2661858" cy="1503317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63ECBC7-948C-1688-61A1-856D60FF5FFF}"/>
              </a:ext>
            </a:extLst>
          </p:cNvPr>
          <p:cNvSpPr txBox="1"/>
          <p:nvPr/>
        </p:nvSpPr>
        <p:spPr>
          <a:xfrm>
            <a:off x="1171074" y="6173301"/>
            <a:ext cx="16898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#IRCConf24</a:t>
            </a:r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F70F789-509D-681F-41F3-D8575D10FCA9}"/>
              </a:ext>
            </a:extLst>
          </p:cNvPr>
          <p:cNvSpPr txBox="1"/>
          <p:nvPr/>
        </p:nvSpPr>
        <p:spPr>
          <a:xfrm>
            <a:off x="4349578" y="6187156"/>
            <a:ext cx="25555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#integratedreporting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01F9897-06E2-57AA-D602-1EDBE1F74117}"/>
              </a:ext>
            </a:extLst>
          </p:cNvPr>
          <p:cNvSpPr txBox="1"/>
          <p:nvPr/>
        </p:nvSpPr>
        <p:spPr>
          <a:xfrm>
            <a:off x="7784757" y="6213782"/>
            <a:ext cx="34351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800" b="0" i="0" u="none" strike="noStrike" kern="1200" cap="none" spc="0" normalizeH="0" baseline="0" noProof="0" dirty="0">
                <a:ln>
                  <a:noFill/>
                </a:ln>
                <a:solidFill>
                  <a:srgbClr val="FFCC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IRC Annual Conference 2024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595C857-9F4C-B79A-5125-1656F52DAB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6812" y="-131848"/>
            <a:ext cx="4084178" cy="1036385"/>
          </a:xfrm>
        </p:spPr>
        <p:txBody>
          <a:bodyPr>
            <a:normAutofit/>
          </a:bodyPr>
          <a:lstStyle/>
          <a:p>
            <a:pPr algn="ctr"/>
            <a:r>
              <a:rPr lang="en-ZA" sz="4000" dirty="0">
                <a:solidFill>
                  <a:schemeClr val="bg1"/>
                </a:solidFill>
                <a:latin typeface="Century Gothic" panose="020B0502020202020204" pitchFamily="34" charset="0"/>
              </a:rPr>
              <a:t>ESG Strategy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19DF2C0B-01E3-B8A9-E717-F33193DDEA62}"/>
              </a:ext>
            </a:extLst>
          </p:cNvPr>
          <p:cNvSpPr/>
          <p:nvPr/>
        </p:nvSpPr>
        <p:spPr>
          <a:xfrm>
            <a:off x="871933" y="884778"/>
            <a:ext cx="2661858" cy="277167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C2FE7A2A-5E29-39D7-7210-581B34D5A71B}"/>
              </a:ext>
            </a:extLst>
          </p:cNvPr>
          <p:cNvSpPr/>
          <p:nvPr/>
        </p:nvSpPr>
        <p:spPr>
          <a:xfrm>
            <a:off x="3591942" y="893028"/>
            <a:ext cx="2661857" cy="268917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67C5951-17BE-D3AB-6D54-D92F9C79E78B}"/>
              </a:ext>
            </a:extLst>
          </p:cNvPr>
          <p:cNvSpPr/>
          <p:nvPr/>
        </p:nvSpPr>
        <p:spPr>
          <a:xfrm>
            <a:off x="6311950" y="890593"/>
            <a:ext cx="5443182" cy="307528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76B051E-86A5-A166-AD80-7B9BF9509D65}"/>
              </a:ext>
            </a:extLst>
          </p:cNvPr>
          <p:cNvSpPr txBox="1"/>
          <p:nvPr/>
        </p:nvSpPr>
        <p:spPr>
          <a:xfrm>
            <a:off x="882359" y="852930"/>
            <a:ext cx="2606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Strategic objectives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3AAC682-7DF6-750C-8356-06AB9A1863D5}"/>
              </a:ext>
            </a:extLst>
          </p:cNvPr>
          <p:cNvSpPr txBox="1"/>
          <p:nvPr/>
        </p:nvSpPr>
        <p:spPr>
          <a:xfrm>
            <a:off x="3882719" y="852930"/>
            <a:ext cx="19277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Company targets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4C6454B-36E6-DFA0-A34F-745B6501B4CA}"/>
              </a:ext>
            </a:extLst>
          </p:cNvPr>
          <p:cNvSpPr txBox="1"/>
          <p:nvPr/>
        </p:nvSpPr>
        <p:spPr>
          <a:xfrm>
            <a:off x="7870561" y="865382"/>
            <a:ext cx="22889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Company initiatives 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616A1578-BB11-311F-D45E-F5B1F3173E32}"/>
              </a:ext>
            </a:extLst>
          </p:cNvPr>
          <p:cNvSpPr/>
          <p:nvPr/>
        </p:nvSpPr>
        <p:spPr>
          <a:xfrm rot="16200000">
            <a:off x="-345450" y="1771331"/>
            <a:ext cx="1486437" cy="600165"/>
          </a:xfrm>
          <a:prstGeom prst="roundRect">
            <a:avLst/>
          </a:prstGeom>
          <a:solidFill>
            <a:srgbClr val="A02B93"/>
          </a:solidFill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EAFBE2D8-C5A6-ADAF-1D4E-E806DAB303A9}"/>
              </a:ext>
            </a:extLst>
          </p:cNvPr>
          <p:cNvSpPr/>
          <p:nvPr/>
        </p:nvSpPr>
        <p:spPr>
          <a:xfrm rot="16200000">
            <a:off x="-360517" y="3345180"/>
            <a:ext cx="1516578" cy="600163"/>
          </a:xfrm>
          <a:prstGeom prst="round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AD4050EC-D94E-F738-5F7D-A41A608BA743}"/>
              </a:ext>
            </a:extLst>
          </p:cNvPr>
          <p:cNvSpPr/>
          <p:nvPr/>
        </p:nvSpPr>
        <p:spPr>
          <a:xfrm rot="16200000">
            <a:off x="-353888" y="4910896"/>
            <a:ext cx="1503316" cy="600169"/>
          </a:xfrm>
          <a:prstGeom prst="round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DD42ECE-A10F-15F9-811E-51B67A1BC986}"/>
              </a:ext>
            </a:extLst>
          </p:cNvPr>
          <p:cNvSpPr txBox="1"/>
          <p:nvPr/>
        </p:nvSpPr>
        <p:spPr>
          <a:xfrm rot="16200000">
            <a:off x="-79027" y="1941422"/>
            <a:ext cx="12347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Environmental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EFD3736-07B1-4B1D-A2EA-7A711F83583C}"/>
              </a:ext>
            </a:extLst>
          </p:cNvPr>
          <p:cNvSpPr txBox="1"/>
          <p:nvPr/>
        </p:nvSpPr>
        <p:spPr>
          <a:xfrm>
            <a:off x="819645" y="1754334"/>
            <a:ext cx="263716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ZA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Measure, monitor and manage energy, water and waste</a:t>
            </a:r>
            <a:endParaRPr kumimoji="0" lang="en-ZA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2B79447-B1F9-8185-0041-E4343ED4CE44}"/>
              </a:ext>
            </a:extLst>
          </p:cNvPr>
          <p:cNvSpPr txBox="1"/>
          <p:nvPr/>
        </p:nvSpPr>
        <p:spPr>
          <a:xfrm rot="16200000">
            <a:off x="41160" y="3527029"/>
            <a:ext cx="10363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Social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409B980-2A57-34A2-BD48-E608C49A0CD2}"/>
              </a:ext>
            </a:extLst>
          </p:cNvPr>
          <p:cNvSpPr txBox="1"/>
          <p:nvPr/>
        </p:nvSpPr>
        <p:spPr>
          <a:xfrm rot="16200000">
            <a:off x="-2649" y="5098131"/>
            <a:ext cx="11489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Governance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A2F9C468-F0FC-34DB-29C6-73E6067E0DEF}"/>
              </a:ext>
            </a:extLst>
          </p:cNvPr>
          <p:cNvSpPr/>
          <p:nvPr/>
        </p:nvSpPr>
        <p:spPr>
          <a:xfrm>
            <a:off x="3605070" y="1328268"/>
            <a:ext cx="2661857" cy="1503317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9C3833AF-E990-B08B-20BD-938B5BFCFE04}"/>
              </a:ext>
            </a:extLst>
          </p:cNvPr>
          <p:cNvSpPr/>
          <p:nvPr/>
        </p:nvSpPr>
        <p:spPr>
          <a:xfrm>
            <a:off x="6353197" y="1328195"/>
            <a:ext cx="5401935" cy="1503317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1D0DBC72-EE89-6E21-0EDC-3B6270CA4B16}"/>
              </a:ext>
            </a:extLst>
          </p:cNvPr>
          <p:cNvSpPr txBox="1"/>
          <p:nvPr/>
        </p:nvSpPr>
        <p:spPr>
          <a:xfrm>
            <a:off x="6366250" y="1495483"/>
            <a:ext cx="53617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ZA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Solar PV installations: SA Hospitals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ZA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Water reduction initiatives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ZA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Reduce waste to landfill project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ZA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Responsible disposal of healthcare risk waste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532CD496-2FC8-02F4-5047-CB73A4D4B9F2}"/>
              </a:ext>
            </a:extLst>
          </p:cNvPr>
          <p:cNvSpPr txBox="1"/>
          <p:nvPr/>
        </p:nvSpPr>
        <p:spPr>
          <a:xfrm>
            <a:off x="3556095" y="1589029"/>
            <a:ext cx="26618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ZA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Reduce southern Africa’s carbon emissions by 20%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ZA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Reduce International carbon emissions</a:t>
            </a:r>
            <a:endParaRPr kumimoji="0" lang="en-ZA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7B354F0E-4C5F-9E7F-AA85-0A66D2836D81}"/>
              </a:ext>
            </a:extLst>
          </p:cNvPr>
          <p:cNvSpPr/>
          <p:nvPr/>
        </p:nvSpPr>
        <p:spPr>
          <a:xfrm>
            <a:off x="3591942" y="4448580"/>
            <a:ext cx="2674985" cy="1503317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4E4EE494-5D62-4939-A1EA-C1EEB92E6E66}"/>
              </a:ext>
            </a:extLst>
          </p:cNvPr>
          <p:cNvSpPr/>
          <p:nvPr/>
        </p:nvSpPr>
        <p:spPr>
          <a:xfrm>
            <a:off x="3591942" y="2900233"/>
            <a:ext cx="2674985" cy="1503317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BFA5D2EA-2E55-778B-81DB-1732A7D0C22F}"/>
              </a:ext>
            </a:extLst>
          </p:cNvPr>
          <p:cNvSpPr/>
          <p:nvPr/>
        </p:nvSpPr>
        <p:spPr>
          <a:xfrm>
            <a:off x="856941" y="2886973"/>
            <a:ext cx="2661858" cy="1503317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6AB542A4-63EE-03A9-B885-D888C5818E55}"/>
              </a:ext>
            </a:extLst>
          </p:cNvPr>
          <p:cNvSpPr/>
          <p:nvPr/>
        </p:nvSpPr>
        <p:spPr>
          <a:xfrm>
            <a:off x="849201" y="4448580"/>
            <a:ext cx="2669598" cy="1503317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1B662A49-BCAC-3C1B-790B-B93BE0EB5C3A}"/>
              </a:ext>
            </a:extLst>
          </p:cNvPr>
          <p:cNvSpPr/>
          <p:nvPr/>
        </p:nvSpPr>
        <p:spPr>
          <a:xfrm>
            <a:off x="6340070" y="2898727"/>
            <a:ext cx="5415062" cy="1503317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B684282A-DD79-B231-90D6-8841B450EE91}"/>
              </a:ext>
            </a:extLst>
          </p:cNvPr>
          <p:cNvSpPr/>
          <p:nvPr/>
        </p:nvSpPr>
        <p:spPr>
          <a:xfrm>
            <a:off x="6347856" y="4450146"/>
            <a:ext cx="5443182" cy="1503317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E2E5ED37-1ABA-D2FE-B0DF-55D225623252}"/>
              </a:ext>
            </a:extLst>
          </p:cNvPr>
          <p:cNvSpPr txBox="1"/>
          <p:nvPr/>
        </p:nvSpPr>
        <p:spPr>
          <a:xfrm>
            <a:off x="819645" y="2905281"/>
            <a:ext cx="257092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ZA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Diversity and inclusion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ZA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Employee value proposition (EVP)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ZA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Employee health, safety and wellness programmes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ZA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Training and development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ZA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CSI and enterprise development programmes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C353CA1E-82DD-D40A-B31D-8A94170DA5E9}"/>
              </a:ext>
            </a:extLst>
          </p:cNvPr>
          <p:cNvSpPr txBox="1"/>
          <p:nvPr/>
        </p:nvSpPr>
        <p:spPr>
          <a:xfrm>
            <a:off x="818482" y="4420830"/>
            <a:ext cx="2661858" cy="15465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ZA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Entrenched governance structures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ZA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Actively implement responsible environmental, social and governance practices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ZA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Commitment to ESG and sustainability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ZA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Ongoing cyber security and data protection focus</a:t>
            </a:r>
            <a:endParaRPr kumimoji="0" lang="en-ZA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D3A48490-C73B-7596-A383-7D05D1873943}"/>
              </a:ext>
            </a:extLst>
          </p:cNvPr>
          <p:cNvSpPr txBox="1"/>
          <p:nvPr/>
        </p:nvSpPr>
        <p:spPr>
          <a:xfrm>
            <a:off x="3596452" y="4487705"/>
            <a:ext cx="267909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ZA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Board succession targets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ZA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Board tenure, diversity, skills and succession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ZA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ESG performance scorecards for leadership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ZA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United Nations SDGs integrated within our Global Code of Conduct</a:t>
            </a:r>
            <a:endParaRPr kumimoji="0" lang="en-ZA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30C24638-2CA7-0B7F-6981-FE200BE63116}"/>
              </a:ext>
            </a:extLst>
          </p:cNvPr>
          <p:cNvSpPr txBox="1"/>
          <p:nvPr/>
        </p:nvSpPr>
        <p:spPr>
          <a:xfrm>
            <a:off x="3584016" y="2951353"/>
            <a:ext cx="27039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Z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Transformation, diversity and inclusion targets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Z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Employee turnover reduction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Z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BBBEE targets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Z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Training objectives in SA and International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Z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CSI responsibilities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E7DA7830-E82B-7BC6-4E70-57A51AC9C21B}"/>
              </a:ext>
            </a:extLst>
          </p:cNvPr>
          <p:cNvSpPr txBox="1"/>
          <p:nvPr/>
        </p:nvSpPr>
        <p:spPr>
          <a:xfrm>
            <a:off x="6328300" y="4564649"/>
            <a:ext cx="537350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ZA" sz="1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Board governance and independence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ZA" sz="1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Board diversity and expertise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ZA" sz="1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Equitable and fair remuneration practices and philosophy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ZA" sz="1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Management of ethics through the Global Code of Conduct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ZA" sz="1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Cyber security and protection of patient and employee data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476D2212-A873-2C5C-0DC6-8744BE7658D9}"/>
              </a:ext>
            </a:extLst>
          </p:cNvPr>
          <p:cNvSpPr txBox="1"/>
          <p:nvPr/>
        </p:nvSpPr>
        <p:spPr>
          <a:xfrm>
            <a:off x="6353197" y="2958250"/>
            <a:ext cx="515863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ZA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Women in Life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ZA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Drive and promote gender empowerment and diversity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ZA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Product development and innovation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ZA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EVP measures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ZA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Training and skills development</a:t>
            </a:r>
          </a:p>
        </p:txBody>
      </p:sp>
      <p:pic>
        <p:nvPicPr>
          <p:cNvPr id="67" name="Graphic 66" descr="Open hand with plant outline">
            <a:extLst>
              <a:ext uri="{FF2B5EF4-FFF2-40B4-BE49-F238E27FC236}">
                <a16:creationId xmlns:a16="http://schemas.microsoft.com/office/drawing/2014/main" id="{0B8D7BF7-2F8E-38A6-D63C-4FCBC17D67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55331" y="1799665"/>
            <a:ext cx="499445" cy="499445"/>
          </a:xfrm>
          <a:prstGeom prst="rect">
            <a:avLst/>
          </a:prstGeom>
        </p:spPr>
      </p:pic>
      <p:pic>
        <p:nvPicPr>
          <p:cNvPr id="69" name="Graphic 68" descr="Universal access outline">
            <a:extLst>
              <a:ext uri="{FF2B5EF4-FFF2-40B4-BE49-F238E27FC236}">
                <a16:creationId xmlns:a16="http://schemas.microsoft.com/office/drawing/2014/main" id="{353B06D9-1573-72BF-341C-A138026D7B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6200000">
            <a:off x="55331" y="3457877"/>
            <a:ext cx="457200" cy="457200"/>
          </a:xfrm>
          <a:prstGeom prst="rect">
            <a:avLst/>
          </a:prstGeom>
        </p:spPr>
      </p:pic>
      <p:pic>
        <p:nvPicPr>
          <p:cNvPr id="71" name="Graphic 70" descr="Handshake outline">
            <a:extLst>
              <a:ext uri="{FF2B5EF4-FFF2-40B4-BE49-F238E27FC236}">
                <a16:creationId xmlns:a16="http://schemas.microsoft.com/office/drawing/2014/main" id="{87843BFF-AAAD-D96A-06F8-676FFCDA1A1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6200000">
            <a:off x="91572" y="4947795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2705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213B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565D4AF-2677-1309-B112-523BF8277B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BAA8684-596B-6EE6-894B-41BDEF7FFA6A}"/>
              </a:ext>
            </a:extLst>
          </p:cNvPr>
          <p:cNvSpPr txBox="1"/>
          <p:nvPr/>
        </p:nvSpPr>
        <p:spPr>
          <a:xfrm>
            <a:off x="1171074" y="6173301"/>
            <a:ext cx="16898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#IRCConf24</a:t>
            </a:r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434F535-D3A4-C506-771E-3AB171C414F3}"/>
              </a:ext>
            </a:extLst>
          </p:cNvPr>
          <p:cNvSpPr txBox="1"/>
          <p:nvPr/>
        </p:nvSpPr>
        <p:spPr>
          <a:xfrm>
            <a:off x="4349578" y="6187156"/>
            <a:ext cx="25555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#integratedreporting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BE544C9-4229-86DC-F1F7-CCBF207A7490}"/>
              </a:ext>
            </a:extLst>
          </p:cNvPr>
          <p:cNvSpPr txBox="1"/>
          <p:nvPr/>
        </p:nvSpPr>
        <p:spPr>
          <a:xfrm>
            <a:off x="7784757" y="6213782"/>
            <a:ext cx="34351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800" b="0" i="0" u="none" strike="noStrike" kern="1200" cap="none" spc="0" normalizeH="0" baseline="0" noProof="0" dirty="0">
                <a:ln>
                  <a:noFill/>
                </a:ln>
                <a:solidFill>
                  <a:srgbClr val="FFCC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IRC Annual Conference 2024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E56BC5-2E1D-7B4A-B7D8-60AE9DB225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98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ZA" sz="3600" dirty="0">
                <a:solidFill>
                  <a:schemeClr val="bg1"/>
                </a:solidFill>
                <a:latin typeface="Century Gothic" panose="020B0502020202020204" pitchFamily="34" charset="0"/>
              </a:rPr>
              <a:t>How do we report executive rewards against environmental sustainability progress?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4E87A9B-2AA6-221D-0F8F-128109C9F693}"/>
              </a:ext>
            </a:extLst>
          </p:cNvPr>
          <p:cNvSpPr txBox="1"/>
          <p:nvPr/>
        </p:nvSpPr>
        <p:spPr>
          <a:xfrm>
            <a:off x="1449659" y="212988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3E912255-5895-A193-77ED-26312FB1D8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4880668"/>
              </p:ext>
            </p:extLst>
          </p:nvPr>
        </p:nvGraphicFramePr>
        <p:xfrm>
          <a:off x="3041965" y="1659409"/>
          <a:ext cx="5812325" cy="1510665"/>
        </p:xfrm>
        <a:graphic>
          <a:graphicData uri="http://schemas.openxmlformats.org/drawingml/2006/table">
            <a:tbl>
              <a:tblPr>
                <a:tableStyleId>{125E5076-3810-47DD-B79F-674D7AD40C01}</a:tableStyleId>
              </a:tblPr>
              <a:tblGrid>
                <a:gridCol w="3710865">
                  <a:extLst>
                    <a:ext uri="{9D8B030D-6E8A-4147-A177-3AD203B41FA5}">
                      <a16:colId xmlns:a16="http://schemas.microsoft.com/office/drawing/2014/main" val="164775620"/>
                    </a:ext>
                  </a:extLst>
                </a:gridCol>
                <a:gridCol w="2101460">
                  <a:extLst>
                    <a:ext uri="{9D8B030D-6E8A-4147-A177-3AD203B41FA5}">
                      <a16:colId xmlns:a16="http://schemas.microsoft.com/office/drawing/2014/main" val="952937976"/>
                    </a:ext>
                  </a:extLst>
                </a:gridCol>
              </a:tblGrid>
              <a:tr h="34480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/>
                          <a:latin typeface="Century Gothic" panose="020B0502020202020204" pitchFamily="34" charset="0"/>
                        </a:rPr>
                        <a:t>2024 Executive scorecard </a:t>
                      </a:r>
                      <a:endParaRPr lang="en-ZA" sz="1400" dirty="0">
                        <a:effectLst/>
                        <a:latin typeface="Century Gothic" panose="020B0502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>
                          <a:effectLst/>
                          <a:latin typeface="Century Gothic" panose="020B0502020202020204" pitchFamily="34" charset="0"/>
                        </a:rPr>
                        <a:t>UOM</a:t>
                      </a:r>
                      <a:endParaRPr lang="en-ZA" sz="1400">
                        <a:effectLst/>
                        <a:latin typeface="Century Gothic" panose="020B0502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928808"/>
                  </a:ext>
                </a:extLst>
              </a:tr>
              <a:tr h="65659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/>
                          <a:latin typeface="Century Gothic" panose="020B0502020202020204" pitchFamily="34" charset="0"/>
                        </a:rPr>
                        <a:t>Carbon saving emission reduction value</a:t>
                      </a:r>
                      <a:endParaRPr lang="en-ZA" sz="1400" dirty="0">
                        <a:effectLst/>
                        <a:latin typeface="Century Gothic" panose="020B0502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effectLst/>
                          <a:latin typeface="Century Gothic" panose="020B0502020202020204" pitchFamily="34" charset="0"/>
                        </a:rPr>
                        <a:t>tCO2e saving target</a:t>
                      </a:r>
                      <a:endParaRPr lang="en-ZA" sz="1400" dirty="0">
                        <a:effectLst/>
                        <a:latin typeface="Century Gothic" panose="020B0502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6054484"/>
                  </a:ext>
                </a:extLst>
              </a:tr>
              <a:tr h="509270">
                <a:tc>
                  <a:txBody>
                    <a:bodyPr/>
                    <a:lstStyle/>
                    <a:p>
                      <a:pPr algn="ctr"/>
                      <a:r>
                        <a:rPr lang="en-GB" sz="1400">
                          <a:effectLst/>
                          <a:latin typeface="Century Gothic" panose="020B0502020202020204" pitchFamily="34" charset="0"/>
                        </a:rPr>
                        <a:t>Carbon saving emission reduction %</a:t>
                      </a:r>
                      <a:endParaRPr lang="en-ZA" sz="1400">
                        <a:effectLst/>
                        <a:latin typeface="Century Gothic" panose="020B0502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effectLst/>
                          <a:latin typeface="Century Gothic" panose="020B0502020202020204" pitchFamily="34" charset="0"/>
                        </a:rPr>
                        <a:t>tCO2e % saving</a:t>
                      </a:r>
                      <a:endParaRPr lang="en-ZA" sz="1400" dirty="0">
                        <a:effectLst/>
                        <a:latin typeface="Century Gothic" panose="020B0502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1746581"/>
                  </a:ext>
                </a:extLst>
              </a:tr>
            </a:tbl>
          </a:graphicData>
        </a:graphic>
      </p:graphicFrame>
      <p:sp>
        <p:nvSpPr>
          <p:cNvPr id="21" name="TextBox 20">
            <a:extLst>
              <a:ext uri="{FF2B5EF4-FFF2-40B4-BE49-F238E27FC236}">
                <a16:creationId xmlns:a16="http://schemas.microsoft.com/office/drawing/2014/main" id="{83B03A07-EE48-5939-0A46-47EC0BCA3681}"/>
              </a:ext>
            </a:extLst>
          </p:cNvPr>
          <p:cNvSpPr txBox="1"/>
          <p:nvPr/>
        </p:nvSpPr>
        <p:spPr>
          <a:xfrm>
            <a:off x="557542" y="3587978"/>
            <a:ext cx="1125723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rgbClr val="C00000"/>
              </a:buClr>
            </a:pPr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We clearly explain our </a:t>
            </a:r>
            <a:r>
              <a:rPr lang="en-US" b="1" dirty="0">
                <a:solidFill>
                  <a:schemeClr val="bg1"/>
                </a:solidFill>
                <a:latin typeface="Century Gothic" panose="020B0502020202020204" pitchFamily="34" charset="0"/>
              </a:rPr>
              <a:t>Life Core Purpose </a:t>
            </a:r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measures as a fundamental hurdle for reward </a:t>
            </a:r>
          </a:p>
          <a:p>
            <a:pPr algn="just">
              <a:buClr>
                <a:srgbClr val="C00000"/>
              </a:buClr>
            </a:pPr>
            <a:endParaRPr lang="en-US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just">
              <a:buClr>
                <a:srgbClr val="C00000"/>
              </a:buClr>
            </a:pPr>
            <a:r>
              <a:rPr lang="en-US" b="1" dirty="0">
                <a:solidFill>
                  <a:schemeClr val="bg1"/>
                </a:solidFill>
                <a:latin typeface="Century Gothic" panose="020B0502020202020204" pitchFamily="34" charset="0"/>
              </a:rPr>
              <a:t>We highlight how our Life Core Purpose measurements to environmental sustainability:</a:t>
            </a:r>
          </a:p>
          <a:p>
            <a:pPr algn="just">
              <a:buClr>
                <a:srgbClr val="C00000"/>
              </a:buClr>
            </a:pPr>
            <a:r>
              <a:rPr lang="en-US" b="1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</a:p>
          <a:p>
            <a:pPr marL="742950" lvl="1" indent="-285750" algn="just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Influences long-term performance and sustainability </a:t>
            </a:r>
          </a:p>
          <a:p>
            <a:pPr marL="742950" lvl="1" indent="-285750" algn="just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Aligns the interests of participants with those of Life Healthcare shareholders</a:t>
            </a:r>
          </a:p>
          <a:p>
            <a:pPr marL="742950" lvl="1" indent="-285750" algn="just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Give executives and employees the time and resources they need to make progress</a:t>
            </a:r>
          </a:p>
          <a:p>
            <a:pPr marL="742950" lvl="1" indent="-285750" algn="just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Allows sustainable decisions that benefit the company in the long run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91569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213B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02B7018-0E39-9A8F-A5F2-B4930A1902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3A2C772-51A6-84AB-E4BE-D01C5790FF14}"/>
              </a:ext>
            </a:extLst>
          </p:cNvPr>
          <p:cNvSpPr txBox="1"/>
          <p:nvPr/>
        </p:nvSpPr>
        <p:spPr>
          <a:xfrm>
            <a:off x="1171074" y="6173301"/>
            <a:ext cx="16898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#IRCConf24</a:t>
            </a:r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BF3E3F2-AC59-8424-E8FF-28A851A70A41}"/>
              </a:ext>
            </a:extLst>
          </p:cNvPr>
          <p:cNvSpPr txBox="1"/>
          <p:nvPr/>
        </p:nvSpPr>
        <p:spPr>
          <a:xfrm>
            <a:off x="4349578" y="6187156"/>
            <a:ext cx="25555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#integratedreporting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598ACC3-20EA-C6A5-A448-E88BE697036F}"/>
              </a:ext>
            </a:extLst>
          </p:cNvPr>
          <p:cNvSpPr txBox="1"/>
          <p:nvPr/>
        </p:nvSpPr>
        <p:spPr>
          <a:xfrm>
            <a:off x="7784757" y="6213782"/>
            <a:ext cx="34351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800" b="0" i="0" u="none" strike="noStrike" kern="1200" cap="none" spc="0" normalizeH="0" baseline="0" noProof="0" dirty="0">
                <a:ln>
                  <a:noFill/>
                </a:ln>
                <a:solidFill>
                  <a:srgbClr val="FFCC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IRC Annual Conference 2024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07D06C-7F08-F1B4-0582-B820AA030A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3973" y="11167"/>
            <a:ext cx="6584054" cy="1325563"/>
          </a:xfrm>
        </p:spPr>
        <p:txBody>
          <a:bodyPr>
            <a:normAutofit/>
          </a:bodyPr>
          <a:lstStyle/>
          <a:p>
            <a:r>
              <a:rPr lang="en-ZA" sz="4000" dirty="0">
                <a:solidFill>
                  <a:schemeClr val="bg1"/>
                </a:solidFill>
                <a:latin typeface="Century Gothic" panose="020B0502020202020204" pitchFamily="34" charset="0"/>
              </a:rPr>
              <a:t>The Governance Process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BEE528-5C8D-0F14-1A89-7D47E7830D4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ZA" sz="2800" b="0" u="sng" dirty="0">
                <a:solidFill>
                  <a:schemeClr val="bg1"/>
                </a:solidFill>
                <a:latin typeface="Century Gothic" panose="020B0502020202020204" pitchFamily="34" charset="0"/>
              </a:rPr>
              <a:t>Operational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2BADDB27-8331-AB86-F888-33889D3523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1847851"/>
          </a:xfrm>
        </p:spPr>
        <p:txBody>
          <a:bodyPr>
            <a:normAutofit/>
          </a:bodyPr>
          <a:lstStyle/>
          <a:p>
            <a:pPr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Management Committee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Audits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Office of Health Standards Compliance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AF59A48-58B1-179D-ECBF-A87F67C2C5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ZA" sz="2800" b="0" u="sng" dirty="0">
                <a:solidFill>
                  <a:schemeClr val="bg1"/>
                </a:solidFill>
                <a:latin typeface="Century Gothic" panose="020B0502020202020204" pitchFamily="34" charset="0"/>
              </a:rPr>
              <a:t>Executive</a:t>
            </a:r>
            <a:r>
              <a:rPr lang="en-ZA" sz="2800" b="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A6AECED-9FC0-65A1-2D68-6CCB83A3E5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1847851"/>
          </a:xfrm>
        </p:spPr>
        <p:txBody>
          <a:bodyPr>
            <a:normAutofit/>
          </a:bodyPr>
          <a:lstStyle/>
          <a:p>
            <a:pPr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ZA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Executive Committee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ZA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Social, Ethics and Transformation Committee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ZA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Board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AC88AE4-38E5-9934-D038-FF3A935DC8C3}"/>
              </a:ext>
            </a:extLst>
          </p:cNvPr>
          <p:cNvSpPr txBox="1"/>
          <p:nvPr/>
        </p:nvSpPr>
        <p:spPr>
          <a:xfrm>
            <a:off x="839788" y="4352926"/>
            <a:ext cx="385767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>
                <a:solidFill>
                  <a:schemeClr val="bg1"/>
                </a:solidFill>
                <a:latin typeface="Century Gothic" panose="020B0502020202020204" pitchFamily="34" charset="0"/>
              </a:rPr>
              <a:t>Reporting Suite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Sustainability Report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Remuneration Report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IAR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7183142-71AD-C151-401D-D68019A0CF55}"/>
              </a:ext>
            </a:extLst>
          </p:cNvPr>
          <p:cNvSpPr txBox="1"/>
          <p:nvPr/>
        </p:nvSpPr>
        <p:spPr>
          <a:xfrm>
            <a:off x="6542881" y="4576672"/>
            <a:ext cx="3305713" cy="830997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</p:spPr>
        <p:txBody>
          <a:bodyPr wrap="non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Currently GRI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Move towards ISSB</a:t>
            </a:r>
          </a:p>
        </p:txBody>
      </p:sp>
    </p:spTree>
    <p:extLst>
      <p:ext uri="{BB962C8B-B14F-4D97-AF65-F5344CB8AC3E}">
        <p14:creationId xmlns:p14="http://schemas.microsoft.com/office/powerpoint/2010/main" val="90989441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A9E023"/>
      </a:accent1>
      <a:accent2>
        <a:srgbClr val="1FCDB6"/>
      </a:accent2>
      <a:accent3>
        <a:srgbClr val="5F99C9"/>
      </a:accent3>
      <a:accent4>
        <a:srgbClr val="AE65D1"/>
      </a:accent4>
      <a:accent5>
        <a:srgbClr val="D06423"/>
      </a:accent5>
      <a:accent6>
        <a:srgbClr val="DCAB11"/>
      </a:accent6>
      <a:hlink>
        <a:srgbClr val="ADE133"/>
      </a:hlink>
      <a:folHlink>
        <a:srgbClr val="C2EA66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1FEE2289-88FB-467C-9C9A-54F3C85768F0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96B24"/>
      </a:accent1>
      <a:accent2>
        <a:srgbClr val="4EA72E"/>
      </a:accent2>
      <a:accent3>
        <a:srgbClr val="156082"/>
      </a:accent3>
      <a:accent4>
        <a:srgbClr val="0F9ED5"/>
      </a:accent4>
      <a:accent5>
        <a:srgbClr val="A02B93"/>
      </a:accent5>
      <a:accent6>
        <a:srgbClr val="E97132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97E0A228-C590-4D20-B05F-A6BF04A05448}"/>
    </a:ext>
  </a:extLst>
</a:theme>
</file>

<file path=ppt/theme/theme3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{A84ACFDE-D353-7744-9744-7EE79C715326}tf10001063</Template>
  <TotalTime>6703</TotalTime>
  <Words>848</Words>
  <Application>Microsoft Macintosh PowerPoint</Application>
  <PresentationFormat>Widescreen</PresentationFormat>
  <Paragraphs>161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19" baseType="lpstr">
      <vt:lpstr>Aptos</vt:lpstr>
      <vt:lpstr>Aptos Display</vt:lpstr>
      <vt:lpstr>Arial</vt:lpstr>
      <vt:lpstr>Baskerville</vt:lpstr>
      <vt:lpstr>Calibri</vt:lpstr>
      <vt:lpstr>Century Gothic</vt:lpstr>
      <vt:lpstr>Wingdings</vt:lpstr>
      <vt:lpstr>Mesh</vt:lpstr>
      <vt:lpstr>1_Office Theme</vt:lpstr>
      <vt:lpstr>Office Theme</vt:lpstr>
      <vt:lpstr>Life healthcare GROUP  sustainability Reporting</vt:lpstr>
      <vt:lpstr>OUR ESG ASPIRATION </vt:lpstr>
      <vt:lpstr>Our Key ESG Messaging and Disclosures </vt:lpstr>
      <vt:lpstr>Our Approach to Materiality</vt:lpstr>
      <vt:lpstr>Our Key Focus Areas</vt:lpstr>
      <vt:lpstr>ESG Rationale for Life Healthcare</vt:lpstr>
      <vt:lpstr>ESG Strategy</vt:lpstr>
      <vt:lpstr>How do we report executive rewards against environmental sustainability progress? </vt:lpstr>
      <vt:lpstr>The Governance Process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Elrida Vos</dc:creator>
  <cp:lastModifiedBy>Joshila Ranchhod</cp:lastModifiedBy>
  <cp:revision>29</cp:revision>
  <cp:lastPrinted>2024-10-29T12:08:50Z</cp:lastPrinted>
  <dcterms:created xsi:type="dcterms:W3CDTF">2020-11-01T17:35:09Z</dcterms:created>
  <dcterms:modified xsi:type="dcterms:W3CDTF">2024-10-29T12:30:21Z</dcterms:modified>
</cp:coreProperties>
</file>