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  <p:sldMasterId id="2147483723" r:id="rId5"/>
  </p:sldMasterIdLst>
  <p:sldIdLst>
    <p:sldId id="256" r:id="rId6"/>
    <p:sldId id="262" r:id="rId7"/>
    <p:sldId id="267" r:id="rId8"/>
    <p:sldId id="266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13B"/>
    <a:srgbClr val="12233C"/>
    <a:srgbClr val="D9AD40"/>
    <a:srgbClr val="07284A"/>
    <a:srgbClr val="062540"/>
    <a:srgbClr val="0F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4"/>
    <p:restoredTop sz="95853"/>
  </p:normalViewPr>
  <p:slideViewPr>
    <p:cSldViewPr snapToGrid="0" snapToObjects="1">
      <p:cViewPr varScale="1">
        <p:scale>
          <a:sx n="74" d="100"/>
          <a:sy n="7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7889" y="493058"/>
            <a:ext cx="8676222" cy="190500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en-GB" dirty="0" err="1"/>
              <a:t>tOPIC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7889" y="2514600"/>
            <a:ext cx="8676222" cy="69924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rgbClr val="D9AD4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A4622-60F4-37AC-9D38-7003C0255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0"/>
          <a:stretch/>
        </p:blipFill>
        <p:spPr>
          <a:xfrm>
            <a:off x="0" y="4172306"/>
            <a:ext cx="12191999" cy="26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EAE1-5698-4A92-A338-0A9688CA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CBE0-3D0A-87BD-1530-A703CDED1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B6525-D302-746E-8970-28892C1EA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A31C8-667B-A4CD-EF1B-21D4FD845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07EA3-7A73-6395-0107-FE3203537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1A61A-CC8C-0DF2-0475-6DE53E3B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2024/10/30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1DCFA-C1E9-6312-9F57-C177A20B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B9846-75CB-D9EF-4FD6-06F93BDE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458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904A-7375-3456-AFD0-807B5B23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862A0-8228-88C8-6BBF-614E8150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2024/10/30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CE623-E2B4-8AA4-46D0-49384078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1177F-EB97-5C37-0D75-5DB1F4B3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38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E00A9-5078-24AA-14F3-29765AE5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2024/10/30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22FA7-45D4-F3F6-42AC-1E507191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90141-6321-4383-2049-F6F4FE97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420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041B-A57B-EF99-88D8-79B12961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A636-1621-4E43-D84C-FB0051B5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28E63-C9BD-FF87-0246-8E296F283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DF78D-139B-5D6B-35B5-73166446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D8F5E-B79B-3B33-54AC-223C2025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C1901-FF67-2381-C28F-1B9B3C88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048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CCC8-4AE1-E68A-592E-56D632A7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B8B7-4E8A-3CB0-E13B-322E7CA87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05DC4-4EFE-A5AE-8EC0-06C95753E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E05B4-D3EE-CCCD-F31B-4A1D4DE0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94300-44D0-A95A-4644-C0842629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FA85-21DF-8A9C-8FAB-4D2E4710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1200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2C59-ACA8-D44E-36D5-141A86AC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BD58D-BC4E-D2A7-E5B7-328B092F8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F695F-AE72-90CC-B3FA-0C967AFA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FA9BA-8648-0BC5-1F57-2E0B1F34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B0273-ACA1-CD22-7EE6-A4204DE9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768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B66EA-70FD-4A19-FD02-F8C32A80C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5C9A8-9D1F-F49A-BB0C-39BA76C67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63D68-6E51-BAA8-880A-3916240A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BAB4E-22C9-C912-744B-A5D00E63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4EF78-035B-12CA-1DC9-F142F063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070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74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9483"/>
            <a:ext cx="9905998" cy="3881718"/>
          </a:xfrm>
        </p:spPr>
        <p:txBody>
          <a:bodyPr anchor="t"/>
          <a:lstStyle>
            <a:lvl1pPr>
              <a:buClr>
                <a:srgbClr val="D9AD40"/>
              </a:buClr>
              <a:defRPr/>
            </a:lvl1pPr>
            <a:lvl2pPr>
              <a:buClr>
                <a:srgbClr val="D9AD40"/>
              </a:buClr>
              <a:defRPr/>
            </a:lvl2pPr>
            <a:lvl3pPr>
              <a:buClr>
                <a:srgbClr val="D9AD40"/>
              </a:buClr>
              <a:defRPr/>
            </a:lvl3pPr>
            <a:lvl4pPr>
              <a:buClr>
                <a:srgbClr val="D9AD40"/>
              </a:buClr>
              <a:defRPr/>
            </a:lvl4pPr>
            <a:lvl5pPr>
              <a:buClr>
                <a:srgbClr val="D9AD4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59541"/>
          </a:xfrm>
        </p:spPr>
        <p:txBody>
          <a:bodyPr/>
          <a:lstStyle>
            <a:lvl1pPr>
              <a:defRPr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961217"/>
            <a:ext cx="4876800" cy="3829984"/>
          </a:xfrm>
        </p:spPr>
        <p:txBody>
          <a:bodyPr anchor="t">
            <a:normAutofit/>
          </a:bodyPr>
          <a:lstStyle>
            <a:lvl1pPr>
              <a:buClr>
                <a:srgbClr val="D9AD40"/>
              </a:buClr>
              <a:defRPr sz="1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>
              <a:buClr>
                <a:srgbClr val="D9AD40"/>
              </a:buClr>
              <a:defRPr sz="16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2pPr>
            <a:lvl3pPr>
              <a:buClr>
                <a:srgbClr val="D9AD40"/>
              </a:buClr>
              <a:defRPr sz="14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3pPr>
            <a:lvl4pPr>
              <a:buClr>
                <a:srgbClr val="D9AD40"/>
              </a:buCl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4pPr>
            <a:lvl5pPr>
              <a:buClr>
                <a:srgbClr val="D9AD40"/>
              </a:buCl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961215"/>
            <a:ext cx="4876800" cy="3829985"/>
          </a:xfrm>
        </p:spPr>
        <p:txBody>
          <a:bodyPr anchor="t">
            <a:normAutofit/>
          </a:bodyPr>
          <a:lstStyle>
            <a:lvl1pPr>
              <a:defRPr sz="1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>
              <a:defRPr sz="16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2pPr>
            <a:lvl3pPr>
              <a:defRPr sz="14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3pPr>
            <a:lvl4pP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4pPr>
            <a:lvl5pPr>
              <a:defRPr sz="1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86E2-4D97-9644-A29B-FF60773F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7494"/>
          </a:xfrm>
        </p:spPr>
        <p:txBody>
          <a:bodyPr/>
          <a:lstStyle>
            <a:lvl1pPr>
              <a:defRPr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4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68CC-EB12-B4B9-A89F-EA78E4DC4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CEB21-1351-D887-BD65-EA6DD435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CD8CA-D04B-2921-4B29-52DD266C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99B60-FE4D-B151-2134-B523633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D19C3-3D18-FFA1-9E16-0674A223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679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3EB5-2BC2-3AF2-A4AA-7E69AEF0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2242-CD87-8DFA-DE08-D31B32EC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456AE-048D-721E-9FE6-94E6718E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9AABD-D33D-45A4-6591-050AB066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6706D-84FF-9848-9BAC-62FD2927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514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2529-9F5F-97A9-B1EE-C308A36E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1A482-2A77-904B-F36D-E6BBFD98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09A3-1EC8-6AF8-2295-D07A4E04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85FAD-2165-4E4C-F0BC-B3F1B1D3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0D02-7284-8A4D-7860-13B2290D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453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E8BC-F89B-D60F-B32F-F145914C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D4814-042F-C4FE-BDAE-2DD87C23A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0A903-C903-89C0-4C59-0567C0D9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85C77-86A9-8C20-553F-0F4FCFF4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61C6-F712-47B7-B689-795BA675A621}" type="datetimeFigureOut">
              <a:rPr lang="en-ZA" smtClean="0"/>
              <a:t>2024/10/30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D9994-5252-1B8C-A6AA-8AD2E42E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042D2-156D-0660-EC98-56567363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284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4213B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04213B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8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765581"/>
            <a:ext cx="9905998" cy="3931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DCC4A-D2AD-A742-A998-E91A54FAD1FF}"/>
              </a:ext>
            </a:extLst>
          </p:cNvPr>
          <p:cNvGrpSpPr/>
          <p:nvPr userDrawn="1"/>
        </p:nvGrpSpPr>
        <p:grpSpPr>
          <a:xfrm>
            <a:off x="1021977" y="6063734"/>
            <a:ext cx="9905999" cy="369332"/>
            <a:chOff x="1141412" y="6078828"/>
            <a:chExt cx="9905999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A45EBD-8CA2-9244-9D47-B202A20EA1E1}"/>
                </a:ext>
              </a:extLst>
            </p:cNvPr>
            <p:cNvSpPr txBox="1"/>
            <p:nvPr userDrawn="1"/>
          </p:nvSpPr>
          <p:spPr>
            <a:xfrm>
              <a:off x="1141412" y="6078828"/>
              <a:ext cx="495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#IRCSAConf23</a:t>
              </a:r>
              <a:r>
                <a:rPr lang="en-US" baseline="0" dirty="0"/>
                <a:t>           #integratedreporting</a:t>
              </a:r>
              <a:endParaRPr lang="en-ZA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87E7AF-5C42-0E46-B62B-7655C4710F2D}"/>
                </a:ext>
              </a:extLst>
            </p:cNvPr>
            <p:cNvSpPr txBox="1"/>
            <p:nvPr userDrawn="1"/>
          </p:nvSpPr>
          <p:spPr>
            <a:xfrm>
              <a:off x="7584141" y="6078828"/>
              <a:ext cx="3463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D9AD40"/>
                  </a:solidFill>
                </a:rPr>
                <a:t>IRC Annual</a:t>
              </a:r>
              <a:r>
                <a:rPr lang="en-US" baseline="0" dirty="0">
                  <a:solidFill>
                    <a:srgbClr val="D9AD40"/>
                  </a:solidFill>
                </a:rPr>
                <a:t> Conference 2023</a:t>
              </a:r>
              <a:endParaRPr lang="en-ZA" dirty="0">
                <a:solidFill>
                  <a:srgbClr val="D9AD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473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722" r:id="rId4"/>
    <p:sldLayoutId id="214748372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None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D9AD40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70ADB-4E70-29D4-A1C5-32EA65BA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8359D-229D-9BB0-75E1-3846D6E7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210DA-350F-8B2B-CCDF-37B95749A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961C6-F712-47B7-B689-795BA675A621}" type="datetimeFigureOut">
              <a:rPr lang="en-ZA" smtClean="0"/>
              <a:t>2024/10/30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9296E-D306-28B1-8D9F-BB7776E5D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842B1-1D32-87DE-13F2-FD27C4E80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4586-E727-480F-B7C2-4FA48F377A0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95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E1BB-5213-1349-BCDC-BCD5C72BA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076609"/>
            <a:ext cx="8991600" cy="1264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876300">
                    <a:schemeClr val="bg1">
                      <a:lumMod val="65000"/>
                      <a:lumOff val="35000"/>
                      <a:alpha val="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ea typeface="Baskerville" panose="02020502070401020303" pitchFamily="18" charset="0"/>
              </a:rPr>
              <a:t>Alexforbes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76BA2-5AF8-C148-AC55-E9A80021B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2516182"/>
            <a:ext cx="6801612" cy="5361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D9AD40"/>
                </a:solidFill>
              </a:rPr>
              <a:t>Lee Swan</a:t>
            </a:r>
            <a:r>
              <a:rPr lang="en-US" sz="2400" dirty="0"/>
              <a:t>, Head: Sustainability</a:t>
            </a:r>
            <a:endParaRPr lang="en-US" sz="2400" dirty="0">
              <a:solidFill>
                <a:srgbClr val="D9AD4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7151C-703A-BA83-F7DD-8623D6DE4AE1}"/>
              </a:ext>
            </a:extLst>
          </p:cNvPr>
          <p:cNvSpPr/>
          <p:nvPr/>
        </p:nvSpPr>
        <p:spPr>
          <a:xfrm>
            <a:off x="4409954" y="5798916"/>
            <a:ext cx="3009418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26102-13C8-C3C5-3C6D-E453C584FE08}"/>
              </a:ext>
            </a:extLst>
          </p:cNvPr>
          <p:cNvSpPr/>
          <p:nvPr/>
        </p:nvSpPr>
        <p:spPr>
          <a:xfrm>
            <a:off x="11206223" y="4990617"/>
            <a:ext cx="752354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B514D-647B-A825-7874-EBE7B3D6EC45}"/>
              </a:ext>
            </a:extLst>
          </p:cNvPr>
          <p:cNvSpPr/>
          <p:nvPr/>
        </p:nvSpPr>
        <p:spPr>
          <a:xfrm>
            <a:off x="8196805" y="5071640"/>
            <a:ext cx="3009418" cy="925975"/>
          </a:xfrm>
          <a:prstGeom prst="rect">
            <a:avLst/>
          </a:prstGeom>
          <a:solidFill>
            <a:srgbClr val="1223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F7C64-991F-46FF-CFF4-2241DAD52591}"/>
              </a:ext>
            </a:extLst>
          </p:cNvPr>
          <p:cNvSpPr txBox="1"/>
          <p:nvPr/>
        </p:nvSpPr>
        <p:spPr>
          <a:xfrm>
            <a:off x="3884270" y="5781391"/>
            <a:ext cx="2731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D9AD40"/>
                </a:solidFill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AE76B-CEF0-ED93-67EA-214BAE7D7CD0}"/>
              </a:ext>
            </a:extLst>
          </p:cNvPr>
          <p:cNvSpPr txBox="1"/>
          <p:nvPr/>
        </p:nvSpPr>
        <p:spPr>
          <a:xfrm>
            <a:off x="7825450" y="4949852"/>
            <a:ext cx="3590081" cy="584775"/>
          </a:xfrm>
          <a:prstGeom prst="rect">
            <a:avLst/>
          </a:prstGeom>
          <a:solidFill>
            <a:srgbClr val="1223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D9AD40"/>
                </a:solidFill>
              </a:rPr>
              <a:t>#IRCConf24</a:t>
            </a:r>
          </a:p>
        </p:txBody>
      </p:sp>
    </p:spTree>
    <p:extLst>
      <p:ext uri="{BB962C8B-B14F-4D97-AF65-F5344CB8AC3E}">
        <p14:creationId xmlns:p14="http://schemas.microsoft.com/office/powerpoint/2010/main" val="264822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ECBC7-948C-1688-61A1-856D60FF5F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F789-509D-681F-41F3-D8575D10FCA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9897-06E2-57AA-D602-1EDBE1F7411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D0BBD-B0D4-DDE7-8EED-9DA33A86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About Alexforbes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4703-51D0-2FE7-502C-BB9199938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Alexforbes is a </a:t>
            </a:r>
            <a:r>
              <a:rPr lang="en-US" sz="1600" b="1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diversified financial services company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founded in 1935, providing a broad range of employee benefit solutions, retirement, healthcare, investment and sustainability consulting as well as investment and wealth management solutions to both corporate clients and individual customers.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Our investment business is the </a:t>
            </a:r>
            <a:r>
              <a:rPr lang="en-US" sz="1600" b="1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largest private multimanager on the continent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with assets under management of approx. R565bn. We operate a number of </a:t>
            </a:r>
            <a:r>
              <a:rPr lang="en-US" sz="1600" b="1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umbrella retirement funds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, with our flagship retirement fund (AFRF) managing R120bn Aum on behalf of 2,000+ employers and 400 000+ members.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Alexforbes is </a:t>
            </a:r>
            <a:r>
              <a:rPr lang="en-US" sz="16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dedicated to delivering impactful services and solutions for our clients and members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underpinned by integrated advice.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Our principal geographic focus is South Africa which contributes 92% of total group revenue. We also have business operations in Botswana, the Channel Islands, Namibia and a representative office in Nigeria.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We have 2 794 employees, dedicated to </a:t>
            </a:r>
            <a:r>
              <a:rPr lang="en-US" sz="16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making an impact on people’s lives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Alexforbes has been listed on the Johannesburg Stock Exchange since 2014.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Our strategic shareholders include African Rainbow Capital Financial Services Investments Proprietary Limited (ARC) and New Veld LLC (99% owned by Prudential Financial Inc., a publicly listed company on the New York Stock Exchange).</a:t>
            </a:r>
          </a:p>
        </p:txBody>
      </p:sp>
    </p:spTree>
    <p:extLst>
      <p:ext uri="{BB962C8B-B14F-4D97-AF65-F5344CB8AC3E}">
        <p14:creationId xmlns:p14="http://schemas.microsoft.com/office/powerpoint/2010/main" val="147217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CF9AD0-1F2F-26FB-F241-FFB91126C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C46D03-398E-3A1A-4E3C-1BFAAE6B4B7E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B51EE-8CB5-A885-6208-3EAC541A67FC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593F8-2A8C-003E-34A9-1431D5B57B6E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9F223-CA11-BB3E-3B2E-FB1F3D1E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About Alexforbes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3EEC3-CEDF-6303-7DC9-D8AB776B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827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lnSpc>
                <a:spcPct val="110000"/>
              </a:lnSpc>
              <a:spcAft>
                <a:spcPts val="1125"/>
              </a:spcAft>
              <a:buNone/>
            </a:pPr>
            <a:r>
              <a:rPr lang="en-US" sz="15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Our vision:</a:t>
            </a:r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To be the most impactful provider of financial advice serving both institutional clients and  individual customers</a:t>
            </a:r>
          </a:p>
          <a:p>
            <a:pPr marL="0" indent="0" algn="l">
              <a:lnSpc>
                <a:spcPct val="110000"/>
              </a:lnSpc>
              <a:spcAft>
                <a:spcPts val="1125"/>
              </a:spcAft>
              <a:buNone/>
            </a:pPr>
            <a:r>
              <a:rPr lang="en-US" sz="15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Our purpose:</a:t>
            </a:r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We pioneer insight to deliver advice and solutions that impact your life</a:t>
            </a:r>
          </a:p>
          <a:p>
            <a:pPr marL="0" indent="0" algn="l">
              <a:lnSpc>
                <a:spcPct val="110000"/>
              </a:lnSpc>
              <a:spcAft>
                <a:spcPts val="1125"/>
              </a:spcAft>
              <a:buNone/>
            </a:pPr>
            <a:r>
              <a:rPr lang="en-US" sz="15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Our values</a:t>
            </a:r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Our values are the beliefs we live by. They guide our relationships, actions and </a:t>
            </a:r>
            <a:r>
              <a:rPr lang="en-US" sz="1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behaviours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Aft>
                <a:spcPts val="1125"/>
              </a:spcAft>
            </a:pPr>
            <a:r>
              <a:rPr lang="en-US" sz="1500" dirty="0">
                <a:solidFill>
                  <a:schemeClr val="accent6"/>
                </a:solidFill>
                <a:latin typeface="Century Gothic" panose="020B0502020202020204" pitchFamily="34" charset="0"/>
              </a:rPr>
              <a:t>Customer First: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 Our customers are at the </a:t>
            </a:r>
            <a:r>
              <a:rPr lang="en-US" sz="1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centre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 of our business as we pioneer insights to deliver advice and solutions which impact their lives.</a:t>
            </a:r>
          </a:p>
          <a:p>
            <a:pPr lvl="1">
              <a:lnSpc>
                <a:spcPct val="110000"/>
              </a:lnSpc>
              <a:spcAft>
                <a:spcPts val="1125"/>
              </a:spcAft>
            </a:pPr>
            <a:r>
              <a:rPr lang="en-US" sz="1500" dirty="0">
                <a:solidFill>
                  <a:schemeClr val="accent6"/>
                </a:solidFill>
                <a:latin typeface="Century Gothic" panose="020B0502020202020204" pitchFamily="34" charset="0"/>
              </a:rPr>
              <a:t>Integrity: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 We act with integrity. We are truthful, ethical and transparent.</a:t>
            </a:r>
          </a:p>
          <a:p>
            <a:pPr lvl="1">
              <a:lnSpc>
                <a:spcPct val="110000"/>
              </a:lnSpc>
              <a:spcAft>
                <a:spcPts val="1125"/>
              </a:spcAft>
            </a:pPr>
            <a:r>
              <a:rPr lang="en-US" sz="1500" dirty="0">
                <a:solidFill>
                  <a:schemeClr val="accent6"/>
                </a:solidFill>
                <a:latin typeface="Century Gothic" panose="020B0502020202020204" pitchFamily="34" charset="0"/>
              </a:rPr>
              <a:t>Care: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 We care for each other, our clients, our communities and the environment.</a:t>
            </a:r>
          </a:p>
          <a:p>
            <a:pPr lvl="1">
              <a:lnSpc>
                <a:spcPct val="110000"/>
              </a:lnSpc>
              <a:spcAft>
                <a:spcPts val="1125"/>
              </a:spcAft>
            </a:pPr>
            <a:r>
              <a:rPr lang="en-US" sz="1500" dirty="0">
                <a:solidFill>
                  <a:schemeClr val="accent6"/>
                </a:solidFill>
                <a:latin typeface="Century Gothic" panose="020B0502020202020204" pitchFamily="34" charset="0"/>
              </a:rPr>
              <a:t>Leadership: 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We all have leadership qualities and aim to drive growth in ourselves, in others and in our business. We lead by example.</a:t>
            </a:r>
          </a:p>
        </p:txBody>
      </p:sp>
    </p:spTree>
    <p:extLst>
      <p:ext uri="{BB962C8B-B14F-4D97-AF65-F5344CB8AC3E}">
        <p14:creationId xmlns:p14="http://schemas.microsoft.com/office/powerpoint/2010/main" val="201383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99AEB-D473-89BA-1375-8E748B5CB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255D12-2F26-5D3E-348D-D01C9D3263F0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1DC654-B85A-9758-BD05-26240C307F9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38F41-B387-C06A-1ACB-EA105FDEDF3A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1DB22-A3DE-6DCF-4F43-D1672C31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Our Corporate Reporting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7DDB0-481F-4F14-FD4A-84979B430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695"/>
            <a:ext cx="11126638" cy="4351338"/>
          </a:xfrm>
        </p:spPr>
        <p:txBody>
          <a:bodyPr>
            <a:normAutofit fontScale="25000" lnSpcReduction="20000"/>
          </a:bodyPr>
          <a:lstStyle/>
          <a:p>
            <a:pPr marL="0" indent="0" rtl="0">
              <a:buNone/>
            </a:pP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Our Integrated Annual Report is aligned with internationally </a:t>
            </a:r>
            <a:r>
              <a:rPr lang="en-US" sz="6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recognised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 standards for consistency and reliability, including:</a:t>
            </a:r>
          </a:p>
          <a:p>
            <a:pPr marL="0" indent="0" rtl="0">
              <a:buNone/>
            </a:pP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6000" dirty="0">
                <a:solidFill>
                  <a:schemeClr val="accent6"/>
                </a:solidFill>
                <a:latin typeface="Century Gothic" panose="020B0502020202020204" pitchFamily="34" charset="0"/>
              </a:rPr>
              <a:t>Integrated Reporting &lt;IR&gt; Framework and Standards: 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Provides a holistic view of value creation over time, </a:t>
            </a:r>
            <a:r>
              <a:rPr lang="en-US" sz="6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emphasising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 integrated thinking and connectivity of information. </a:t>
            </a:r>
          </a:p>
          <a:p>
            <a:r>
              <a:rPr lang="en-US" sz="6000" dirty="0">
                <a:solidFill>
                  <a:schemeClr val="accent6"/>
                </a:solidFill>
                <a:latin typeface="Century Gothic" panose="020B0502020202020204" pitchFamily="34" charset="0"/>
              </a:rPr>
              <a:t>King IV Report on Corporate Governance™ </a:t>
            </a:r>
          </a:p>
          <a:p>
            <a:r>
              <a:rPr lang="en-US" sz="6000" dirty="0">
                <a:solidFill>
                  <a:schemeClr val="accent6"/>
                </a:solidFill>
                <a:latin typeface="Century Gothic" panose="020B0502020202020204" pitchFamily="34" charset="0"/>
              </a:rPr>
              <a:t>Global Reporting Initiative (GRI): 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Used for comprehensive ESG disclosures.</a:t>
            </a:r>
          </a:p>
          <a:p>
            <a:pPr rtl="0"/>
            <a:r>
              <a:rPr lang="en-US" sz="6000" dirty="0">
                <a:solidFill>
                  <a:schemeClr val="accent6"/>
                </a:solidFill>
                <a:latin typeface="Century Gothic" panose="020B0502020202020204" pitchFamily="34" charset="0"/>
              </a:rPr>
              <a:t>UN Global Compact (UNGC): 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Commitment to principles in human rights, labor, environment, and anti-corruption.</a:t>
            </a:r>
          </a:p>
          <a:p>
            <a:pPr rtl="0"/>
            <a:r>
              <a:rPr lang="en-US" sz="6000" dirty="0">
                <a:solidFill>
                  <a:schemeClr val="accent6"/>
                </a:solidFill>
                <a:latin typeface="Century Gothic" panose="020B0502020202020204" pitchFamily="34" charset="0"/>
              </a:rPr>
              <a:t>UN Women’s Empowerment Principles (UN WEPS)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: Reporting on gender equality and women’s empowerment initiatives.</a:t>
            </a:r>
          </a:p>
          <a:p>
            <a:pPr rtl="0"/>
            <a:r>
              <a:rPr lang="en-US" sz="6000" dirty="0">
                <a:solidFill>
                  <a:schemeClr val="accent6"/>
                </a:solidFill>
                <a:latin typeface="Century Gothic" panose="020B0502020202020204" pitchFamily="34" charset="0"/>
              </a:rPr>
              <a:t>Code for Responsible Investing in South Africa (CRISA): 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Advocates for responsible investing practices within South Africa.</a:t>
            </a:r>
          </a:p>
          <a:p>
            <a:pPr rtl="0"/>
            <a:r>
              <a:rPr lang="en-US" sz="6000" dirty="0">
                <a:solidFill>
                  <a:schemeClr val="accent6"/>
                </a:solidFill>
                <a:latin typeface="Century Gothic" panose="020B0502020202020204" pitchFamily="34" charset="0"/>
              </a:rPr>
              <a:t>Principles for Responsible Investment (PRI): 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Framework for ESG integration into investment practices.</a:t>
            </a:r>
          </a:p>
          <a:p>
            <a:pPr rtl="0"/>
            <a:r>
              <a:rPr lang="en-US" sz="6000" dirty="0">
                <a:solidFill>
                  <a:schemeClr val="accent6"/>
                </a:solidFill>
                <a:latin typeface="Century Gothic" panose="020B0502020202020204" pitchFamily="34" charset="0"/>
              </a:rPr>
              <a:t>Carbon Disclosure Project (CDP): 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Reporting on environmental impact, particularly carbon emissions and climate change initiatives.</a:t>
            </a:r>
          </a:p>
          <a:p>
            <a:r>
              <a:rPr lang="en-US" sz="6000" dirty="0">
                <a:solidFill>
                  <a:schemeClr val="accent6"/>
                </a:solidFill>
                <a:latin typeface="Century Gothic" panose="020B0502020202020204" pitchFamily="34" charset="0"/>
              </a:rPr>
              <a:t>Task Force on Climate-related Financial Disclosures (TCFD): 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Guides climate-related financial risk reporting. </a:t>
            </a:r>
          </a:p>
          <a:p>
            <a:pPr rtl="0"/>
            <a:r>
              <a:rPr lang="en-US" sz="6000" dirty="0">
                <a:solidFill>
                  <a:schemeClr val="accent6"/>
                </a:solidFill>
                <a:latin typeface="Century Gothic" panose="020B0502020202020204" pitchFamily="34" charset="0"/>
              </a:rPr>
              <a:t>Top Employers Certification: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 Commitment to creating a positive workplace environment.</a:t>
            </a:r>
          </a:p>
          <a:p>
            <a:pPr rtl="0"/>
            <a:r>
              <a:rPr lang="en-US" sz="6000" dirty="0">
                <a:solidFill>
                  <a:schemeClr val="accent6"/>
                </a:solidFill>
                <a:latin typeface="Century Gothic" panose="020B0502020202020204" pitchFamily="34" charset="0"/>
              </a:rPr>
              <a:t>Sustainable Development Goals (SDGs): 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Reporting on contributions to global sustainability targets, including climate action, responsible consumption, and gender equality.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3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ECBC7-948C-1688-61A1-856D60FF5FFF}"/>
              </a:ext>
            </a:extLst>
          </p:cNvPr>
          <p:cNvSpPr txBox="1"/>
          <p:nvPr/>
        </p:nvSpPr>
        <p:spPr>
          <a:xfrm>
            <a:off x="1171074" y="617330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#IRCConf24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0F789-509D-681F-41F3-D8575D10FCA9}"/>
              </a:ext>
            </a:extLst>
          </p:cNvPr>
          <p:cNvSpPr txBox="1"/>
          <p:nvPr/>
        </p:nvSpPr>
        <p:spPr>
          <a:xfrm>
            <a:off x="4349578" y="61871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#integratedreporting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9897-06E2-57AA-D602-1EDBE1F74117}"/>
              </a:ext>
            </a:extLst>
          </p:cNvPr>
          <p:cNvSpPr txBox="1"/>
          <p:nvPr/>
        </p:nvSpPr>
        <p:spPr>
          <a:xfrm>
            <a:off x="7784757" y="6213782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IRC Annual Conference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3A211-3552-71D0-8933-B0CB93F9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Our corporate reporting approach is evolving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8D515-EEF5-5A8C-B6AC-A2718DB7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15681"/>
            <a:ext cx="5157787" cy="35467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Current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88678D-D63C-FD79-9695-D04204F82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68759"/>
            <a:ext cx="5157787" cy="3079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ZA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single Integrated Annual Report </a:t>
            </a:r>
            <a:r>
              <a:rPr lang="en-ZA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(</a:t>
            </a:r>
            <a:r>
              <a:rPr lang="en-ZA" sz="1800" i="1" dirty="0">
                <a:solidFill>
                  <a:schemeClr val="accent6"/>
                </a:solidFill>
                <a:latin typeface="Century Gothic" panose="020B0502020202020204" pitchFamily="34" charset="0"/>
              </a:rPr>
              <a:t>which is a bit too long…</a:t>
            </a:r>
            <a:r>
              <a:rPr lang="en-ZA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ZA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Some static information </a:t>
            </a: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on our website</a:t>
            </a:r>
          </a:p>
          <a:p>
            <a:pPr marL="0" indent="0">
              <a:buNone/>
            </a:pP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Complementary reports:</a:t>
            </a:r>
          </a:p>
          <a:p>
            <a:r>
              <a:rPr lang="en-ZA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Stewardship Report </a:t>
            </a: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(responsible investing)</a:t>
            </a:r>
          </a:p>
          <a:p>
            <a:r>
              <a:rPr lang="en-ZA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Private Markets ESG Reports </a:t>
            </a: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(investment focused)</a:t>
            </a:r>
          </a:p>
          <a:p>
            <a:r>
              <a:rPr lang="en-ZA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Individual disclosures</a:t>
            </a: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in relation to PRI, UNGC, UN WEPS and Top Employer</a:t>
            </a:r>
          </a:p>
          <a:p>
            <a:endParaRPr lang="en-ZA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B9D362-E85F-9E20-DC03-64E3FC7E1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15681"/>
            <a:ext cx="5183188" cy="35467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Future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FDD774-439C-7130-98A1-F2D73F670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68759"/>
            <a:ext cx="5183188" cy="3079628"/>
          </a:xfrm>
        </p:spPr>
        <p:txBody>
          <a:bodyPr>
            <a:normAutofit/>
          </a:bodyPr>
          <a:lstStyle/>
          <a:p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A more </a:t>
            </a:r>
            <a:r>
              <a:rPr lang="en-ZA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succinct </a:t>
            </a: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Integrated Annual Report with </a:t>
            </a:r>
            <a:r>
              <a:rPr lang="en-ZA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improved connectivity</a:t>
            </a: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between financial and non-financial information in how we communicate our value creation process.  </a:t>
            </a:r>
          </a:p>
          <a:p>
            <a:r>
              <a:rPr lang="en-ZA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Additional static information </a:t>
            </a: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on our website (with links to this info from our Integrated Annual Report)</a:t>
            </a:r>
          </a:p>
          <a:p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ZA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separate sustainability report </a:t>
            </a:r>
            <a:r>
              <a:rPr lang="en-ZA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(which will likely align GRI and may also align with IFRS S1 and S2)</a:t>
            </a:r>
          </a:p>
          <a:p>
            <a:endParaRPr lang="en-Z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4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ea627c-74c1-4a7b-be92-77477e6b2a63">
      <Terms xmlns="http://schemas.microsoft.com/office/infopath/2007/PartnerControls"/>
    </lcf76f155ced4ddcb4097134ff3c332f>
    <TaxCatchAll xmlns="93ea25dc-0ccc-40dc-aca2-ebb3b27a6187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D459F0776034D84815233315F5F5A" ma:contentTypeVersion="14" ma:contentTypeDescription="Create a new document." ma:contentTypeScope="" ma:versionID="9b0e68c4ed9113ecf6f53ffea35483ca">
  <xsd:schema xmlns:xsd="http://www.w3.org/2001/XMLSchema" xmlns:xs="http://www.w3.org/2001/XMLSchema" xmlns:p="http://schemas.microsoft.com/office/2006/metadata/properties" xmlns:ns2="80ea627c-74c1-4a7b-be92-77477e6b2a63" xmlns:ns3="93ea25dc-0ccc-40dc-aca2-ebb3b27a6187" targetNamespace="http://schemas.microsoft.com/office/2006/metadata/properties" ma:root="true" ma:fieldsID="4b5be20c75dd282bbed68559d294d8be" ns2:_="" ns3:_="">
    <xsd:import namespace="80ea627c-74c1-4a7b-be92-77477e6b2a63"/>
    <xsd:import namespace="93ea25dc-0ccc-40dc-aca2-ebb3b27a61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a627c-74c1-4a7b-be92-77477e6b2a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d2043c8-618c-4165-a692-ead06f97c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a25dc-0ccc-40dc-aca2-ebb3b27a61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837d5af-273d-42a6-8d4f-12145a2908a9}" ma:internalName="TaxCatchAll" ma:showField="CatchAllData" ma:web="93ea25dc-0ccc-40dc-aca2-ebb3b27a61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ECFB49-A008-4D30-AC81-F252E0145915}">
  <ds:schemaRefs>
    <ds:schemaRef ds:uri="http://schemas.microsoft.com/office/2006/metadata/properties"/>
    <ds:schemaRef ds:uri="http://schemas.microsoft.com/office/infopath/2007/PartnerControls"/>
    <ds:schemaRef ds:uri="80ea627c-74c1-4a7b-be92-77477e6b2a63"/>
    <ds:schemaRef ds:uri="93ea25dc-0ccc-40dc-aca2-ebb3b27a6187"/>
  </ds:schemaRefs>
</ds:datastoreItem>
</file>

<file path=customXml/itemProps2.xml><?xml version="1.0" encoding="utf-8"?>
<ds:datastoreItem xmlns:ds="http://schemas.openxmlformats.org/officeDocument/2006/customXml" ds:itemID="{2DE8CEB9-9BE7-4BA6-941A-FD531EDF5F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DCCEB2-E414-4B97-9003-12AB812CF5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ea627c-74c1-4a7b-be92-77477e6b2a63"/>
    <ds:schemaRef ds:uri="93ea25dc-0ccc-40dc-aca2-ebb3b27a61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{A84ACFDE-D353-7744-9744-7EE79C715326}tf10001063</Template>
  <TotalTime>1</TotalTime>
  <Words>732</Words>
  <Application>Microsoft Office PowerPoint</Application>
  <PresentationFormat>Widescreen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Baskerville</vt:lpstr>
      <vt:lpstr>Century Gothic</vt:lpstr>
      <vt:lpstr>Mesh</vt:lpstr>
      <vt:lpstr>Office Theme</vt:lpstr>
      <vt:lpstr>Alexforbes</vt:lpstr>
      <vt:lpstr>About Alexforbes</vt:lpstr>
      <vt:lpstr>About Alexforbes</vt:lpstr>
      <vt:lpstr>Our Corporate Reporting Approach</vt:lpstr>
      <vt:lpstr>Our corporate reporting approach is evolving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Elrida Vos</dc:creator>
  <cp:lastModifiedBy>Leigh Roberts</cp:lastModifiedBy>
  <cp:revision>15</cp:revision>
  <dcterms:created xsi:type="dcterms:W3CDTF">2020-11-01T17:35:09Z</dcterms:created>
  <dcterms:modified xsi:type="dcterms:W3CDTF">2024-10-30T04:05:54Z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0x01010019BD459F0776034D84815233315F5F5A</vt:lpwstr>
  </property>
</Properties>
</file>