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3" r:id="rId2"/>
  </p:sldMasterIdLst>
  <p:sldIdLst>
    <p:sldId id="256" r:id="rId3"/>
    <p:sldId id="262" r:id="rId4"/>
    <p:sldId id="267" r:id="rId5"/>
    <p:sldId id="268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53"/>
  </p:normalViewPr>
  <p:slideViewPr>
    <p:cSldViewPr snapToGrid="0" snapToObjects="1">
      <p:cViewPr varScale="1">
        <p:scale>
          <a:sx n="74" d="100"/>
          <a:sy n="74" d="100"/>
        </p:scale>
        <p:origin x="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AE1-5698-4A92-A338-0A9688C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CBE0-3D0A-87BD-1530-A703CDE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6525-D302-746E-8970-28892C1E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A31C8-667B-A4CD-EF1B-21D4FD84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07EA3-7A73-6395-0107-FE320353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1A61A-CC8C-0DF2-0475-6DE53E3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DCFA-C1E9-6312-9F57-C177A20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B9846-75CB-D9EF-4FD6-06F93BDE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5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04A-7375-3456-AFD0-807B5B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2A0-8228-88C8-6BBF-614E815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E623-E2B4-8AA4-46D0-4938407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177F-EB97-5C37-0D75-5DB1F4B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00A9-5078-24AA-14F3-29765AE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2FA7-45D4-F3F6-42AC-1E50719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0141-6321-4383-2049-F6F4FE9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2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041B-A57B-EF99-88D8-79B12961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636-1621-4E43-D84C-FB0051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28E63-C9BD-FF87-0246-8E296F28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F78D-139B-5D6B-35B5-73166446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5E-B79B-3B33-54AC-223C202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1901-FF67-2381-C28F-1B9B3C8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48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CC8-4AE1-E68A-592E-56D632A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B8B7-4E8A-3CB0-E13B-322E7CA8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5DC4-4EFE-A5AE-8EC0-06C95753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05B4-D3EE-CCCD-F31B-4A1D4DE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4300-44D0-A95A-4644-C084262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FA85-21DF-8A9C-8FAB-4D2E471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2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C59-ACA8-D44E-36D5-141A86AC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D58D-BC4E-D2A7-E5B7-328B092F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95F-AE72-90CC-B3FA-0C967AF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A9BA-8648-0BC5-1F57-2E0B1F3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0273-ACA1-CD22-7EE6-A4204DE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B66EA-70FD-4A19-FD02-F8C32A80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C9A8-9D1F-F49A-BB0C-39BA76C6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3D68-6E51-BAA8-880A-3916240A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B4E-22C9-C912-744B-A5D00E6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F78-035B-12CA-1DC9-F142F063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CC-EB12-B4B9-A89F-EA78E4DC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CEB21-1351-D887-BD65-EA6DD43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D8CA-D04B-2921-4B29-52DD266C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9B60-FE4D-B151-2134-B523633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19C3-3D18-FFA1-9E16-0674A22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7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3EB5-2BC2-3AF2-A4AA-7E69AEF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2242-CD87-8DFA-DE08-D31B32EC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56AE-048D-721E-9FE6-94E6718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AABD-D33D-45A4-6591-050AB066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06D-84FF-9848-9BAC-62FD292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1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529-9F5F-97A9-B1EE-C308A36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A482-2A77-904B-F36D-E6BBFD98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9A3-1EC8-6AF8-2295-D07A4E0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FAD-2165-4E4C-F0BC-B3F1B1D3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D02-7284-8A4D-7860-13B2290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8BC-F89B-D60F-B32F-F145914C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4814-042F-C4FE-BDAE-2DD87C23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A903-C903-89C0-4C59-0567C0D9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5C77-86A9-8C20-553F-0F4FCFF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9994-5252-1B8C-A6AA-8AD2E42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42D2-156D-0660-EC98-5656736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8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0ADB-4E70-29D4-A1C5-32EA65B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359D-229D-9BB0-75E1-3846D6E7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10DA-350F-8B2B-CCDF-37B95749A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296E-D306-28B1-8D9F-BB7776E5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42B1-1D32-87DE-13F2-FD27C4E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5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76609"/>
            <a:ext cx="8991600" cy="1264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516182"/>
            <a:ext cx="6801612" cy="5361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9AD40"/>
                </a:solidFill>
              </a:rPr>
              <a:t>Presenter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D0BBD-B0D4-DDE7-8EED-9DA33A86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58"/>
            <a:ext cx="10515600" cy="927647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- The Past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703-51D0-2FE7-502C-BB919993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61545"/>
            <a:ext cx="10723179" cy="4789598"/>
          </a:xfrm>
        </p:spPr>
        <p:txBody>
          <a:bodyPr>
            <a:normAutofit fontScale="85000" lnSpcReduction="10000"/>
          </a:bodyPr>
          <a:lstStyle/>
          <a:p>
            <a:pPr marL="615950" indent="-342900">
              <a:lnSpc>
                <a:spcPct val="12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Adoption not as widespread as Japan, Malaysia, India: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Voting on Framework publication in December 2013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‘Volume &amp; complexity’, ‘director liability’ positions become widespread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ASIC’s RG 247 (Operating &amp; Financial Review) guidance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Silence from IFRS Foundation since 2022 on important future role of integrated reporting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As a result, two new reports legislated – integration in reporting opportunity missed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Integrated reporting adoption has stalled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Use of concepts of integrated reporting more prevalent than named ‘integrated reports’</a:t>
            </a:r>
          </a:p>
          <a:p>
            <a:pPr marL="615950" indent="-342900">
              <a:lnSpc>
                <a:spcPct val="12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Better practice examples: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CPA Australia – large Professional Accountancy Organisation, member of IFAC</a:t>
            </a:r>
          </a:p>
          <a:p>
            <a:pPr marL="1071563" indent="-441325">
              <a:lnSpc>
                <a:spcPct val="12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Cbus – A$80 billion pension fund</a:t>
            </a:r>
          </a:p>
        </p:txBody>
      </p:sp>
    </p:spTree>
    <p:extLst>
      <p:ext uri="{BB962C8B-B14F-4D97-AF65-F5344CB8AC3E}">
        <p14:creationId xmlns:p14="http://schemas.microsoft.com/office/powerpoint/2010/main" val="14721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3D971-106B-0B45-56C4-75129240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AD04E-E313-3774-9FD7-8839A021FA87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016D7-5DDD-5F6F-02A2-47CAE2C8A670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746E8-8C63-3F4B-862C-771BDEB9AF78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9A306-9BCC-9BFC-C129-72AFA2A3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40"/>
            <a:ext cx="10515600" cy="67834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- The Present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6CF0-29E3-661E-6625-933C2F8C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4284"/>
            <a:ext cx="10891345" cy="55360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Need IFRS Foundation Trustees to be vocal about future of integrated reporting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Sustainability reporting legislation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Finally passed September 2024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Enabled Australian Accounting Standards Board to issue Australian Sustainability Reporting Standards and Australian Auditing and Assurance Standards Board to issue Australian Sustainability Reporting Assurance Standards – September 2024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Internationally aligned to global baseline of IFRS Sustainability Disclosure Standards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Created two new reports – Sustainability Report and Climate Statement – missed opportunity to achieve greater integration in reporting and greater international alignment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Legislation and standards apply to Group One (large) entities from 1 January 2025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Australian Sustainability Reporting and Assurance Standards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To be issued shortly</a:t>
            </a:r>
          </a:p>
          <a:p>
            <a:pPr marL="536575" indent="-26352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Internationally aligned to global baseline of IAASB Assurance Standard ISSA 5000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Case Study - CPA Australia</a:t>
            </a:r>
          </a:p>
          <a:p>
            <a:pPr marL="536575" indent="-3571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S1 / S2 disclosures in 2023 integrated report - head of Australian Sustainability Reporting Standards</a:t>
            </a:r>
          </a:p>
          <a:p>
            <a:pPr marL="536575" indent="-3571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Z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Demonstration effect by a global integrated reporting leader - About This Report, Director Responsibility Statement, independent external assurance</a:t>
            </a:r>
          </a:p>
        </p:txBody>
      </p:sp>
    </p:spTree>
    <p:extLst>
      <p:ext uri="{BB962C8B-B14F-4D97-AF65-F5344CB8AC3E}">
        <p14:creationId xmlns:p14="http://schemas.microsoft.com/office/powerpoint/2010/main" val="4534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5AEC9-6E76-8503-ABF3-3A068278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D5021E-C34D-BE8F-D985-CAC81E1ABB65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88B14-185E-2B79-CACF-3409D9AECA5B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9C9CC-8912-7F6F-C389-1363A6A3DA0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A894-E95C-1F1A-3E6A-4E5D5FC6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5"/>
            <a:ext cx="10515600" cy="71743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- The Future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67AC-5112-CE04-CE91-BECF2FF1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719"/>
            <a:ext cx="10515600" cy="52725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John Stanhope letter 9 September 2024</a:t>
            </a:r>
          </a:p>
          <a:p>
            <a:pPr>
              <a:lnSpc>
                <a:spcPct val="11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Group of 100 Political Engagement Day 9 October 2024</a:t>
            </a:r>
          </a:p>
          <a:p>
            <a:pPr>
              <a:lnSpc>
                <a:spcPct val="11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Federal election by May 2025</a:t>
            </a:r>
          </a:p>
          <a:p>
            <a:pPr>
              <a:lnSpc>
                <a:spcPct val="11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Aims for 2025</a:t>
            </a:r>
          </a:p>
          <a:p>
            <a:pPr marL="536575" indent="-263525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Treasury system reform consultation</a:t>
            </a:r>
          </a:p>
          <a:p>
            <a:pPr marL="536575" indent="-263525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Sustainability reports prepared in accordance with Integrated Reporting Framework</a:t>
            </a:r>
          </a:p>
          <a:p>
            <a:pPr marL="536575" indent="-263525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ASIC’s RG 247 guidance on OFRs withdrawn</a:t>
            </a:r>
          </a:p>
          <a:p>
            <a:pPr marL="273050" indent="-273050">
              <a:lnSpc>
                <a:spcPct val="110000"/>
              </a:lnSpc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Beyond 2025</a:t>
            </a:r>
          </a:p>
          <a:p>
            <a:pPr marL="536575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Treasury system reform consultation results in better resourced Financial Reporting Council able to</a:t>
            </a:r>
          </a:p>
          <a:p>
            <a:pPr marL="993775" lvl="1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Fully oversee the system</a:t>
            </a:r>
          </a:p>
          <a:p>
            <a:pPr marL="993775" lvl="1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Drive integrated reporting</a:t>
            </a:r>
          </a:p>
          <a:p>
            <a:pPr marL="993775" lvl="1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 the recognised point of international connectivity along lines of IFRs Foundation Trustees</a:t>
            </a:r>
          </a:p>
          <a:p>
            <a:pPr marL="536575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n-ZA" sz="20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Edition of ASX Corporate Governance Principles &amp; Recommendations</a:t>
            </a:r>
          </a:p>
          <a:p>
            <a:pPr marL="536575" indent="-357188">
              <a:lnSpc>
                <a:spcPct val="110000"/>
              </a:lnSpc>
              <a:buFont typeface="Calibri" panose="020F0502020204030204" pitchFamily="34" charset="0"/>
              <a:buChar char="‐"/>
            </a:pPr>
            <a:r>
              <a:rPr lang="en-Z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Further legislative reform – system reform (Australian Sustainability Standards Board, remuneration reports, integrated reports supersede sustainability reports)</a:t>
            </a:r>
          </a:p>
        </p:txBody>
      </p:sp>
    </p:spTree>
    <p:extLst>
      <p:ext uri="{BB962C8B-B14F-4D97-AF65-F5344CB8AC3E}">
        <p14:creationId xmlns:p14="http://schemas.microsoft.com/office/powerpoint/2010/main" val="41273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336</TotalTime>
  <Words>415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Baskerville</vt:lpstr>
      <vt:lpstr>Calibri</vt:lpstr>
      <vt:lpstr>Century Gothic</vt:lpstr>
      <vt:lpstr>Mesh</vt:lpstr>
      <vt:lpstr>Office Theme</vt:lpstr>
      <vt:lpstr>Presentation</vt:lpstr>
      <vt:lpstr>Australia - The Past</vt:lpstr>
      <vt:lpstr>Australia - The Present</vt:lpstr>
      <vt:lpstr>Australia -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Leigh Roberts</cp:lastModifiedBy>
  <cp:revision>32</cp:revision>
  <cp:lastPrinted>2024-10-15T21:33:02Z</cp:lastPrinted>
  <dcterms:created xsi:type="dcterms:W3CDTF">2020-11-01T17:35:09Z</dcterms:created>
  <dcterms:modified xsi:type="dcterms:W3CDTF">2024-10-28T09:14:07Z</dcterms:modified>
</cp:coreProperties>
</file>