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723" r:id="rId2"/>
  </p:sldMasterIdLst>
  <p:notesMasterIdLst>
    <p:notesMasterId r:id="rId8"/>
  </p:notesMasterIdLst>
  <p:sldIdLst>
    <p:sldId id="256" r:id="rId3"/>
    <p:sldId id="262" r:id="rId4"/>
    <p:sldId id="267" r:id="rId5"/>
    <p:sldId id="266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13B"/>
    <a:srgbClr val="12233C"/>
    <a:srgbClr val="D9AD40"/>
    <a:srgbClr val="07284A"/>
    <a:srgbClr val="062540"/>
    <a:srgbClr val="0F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1BA8F-099D-46EF-91A2-BA0FBB48623D}" v="4" dt="2024-10-27T14:32:43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74303" autoAdjust="0"/>
  </p:normalViewPr>
  <p:slideViewPr>
    <p:cSldViewPr snapToGrid="0" snapToObjects="1">
      <p:cViewPr>
        <p:scale>
          <a:sx n="33" d="100"/>
          <a:sy n="33" d="100"/>
        </p:scale>
        <p:origin x="2052" y="5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9E08-37E1-413A-B15B-0B1E599A8A42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CF147-866D-47C9-AC89-A7E7266B084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534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CF147-866D-47C9-AC89-A7E7266B084F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226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CF147-866D-47C9-AC89-A7E7266B084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85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CF147-866D-47C9-AC89-A7E7266B084F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26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CF147-866D-47C9-AC89-A7E7266B084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40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7889" y="493058"/>
            <a:ext cx="8676222" cy="190500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en-GB" dirty="0" err="1"/>
              <a:t>tOPIC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889" y="2514600"/>
            <a:ext cx="8676222" cy="69924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rgbClr val="D9AD4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A4622-60F4-37AC-9D38-7003C0255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0"/>
          <a:stretch/>
        </p:blipFill>
        <p:spPr>
          <a:xfrm>
            <a:off x="0" y="4172306"/>
            <a:ext cx="12191999" cy="26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EAE1-5698-4A92-A338-0A9688CA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CBE0-3D0A-87BD-1530-A703CDED1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B6525-D302-746E-8970-28892C1EA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A31C8-667B-A4CD-EF1B-21D4FD845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07EA3-7A73-6395-0107-FE3203537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1A61A-CC8C-0DF2-0475-6DE53E3B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1DCFA-C1E9-6312-9F57-C177A20B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B9846-75CB-D9EF-4FD6-06F93BDE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458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904A-7375-3456-AFD0-807B5B23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862A0-8228-88C8-6BBF-614E8150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CE623-E2B4-8AA4-46D0-49384078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1177F-EB97-5C37-0D75-5DB1F4B3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38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E00A9-5078-24AA-14F3-29765AE5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22FA7-45D4-F3F6-42AC-1E507191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90141-6321-4383-2049-F6F4FE97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420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041B-A57B-EF99-88D8-79B12961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A636-1621-4E43-D84C-FB0051B5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28E63-C9BD-FF87-0246-8E296F283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DF78D-139B-5D6B-35B5-73166446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D8F5E-B79B-3B33-54AC-223C2025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C1901-FF67-2381-C28F-1B9B3C88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048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CCC8-4AE1-E68A-592E-56D632A7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B8B7-4E8A-3CB0-E13B-322E7CA87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05DC4-4EFE-A5AE-8EC0-06C95753E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E05B4-D3EE-CCCD-F31B-4A1D4DE0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94300-44D0-A95A-4644-C0842629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FA85-21DF-8A9C-8FAB-4D2E4710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1200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2C59-ACA8-D44E-36D5-141A86AC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BD58D-BC4E-D2A7-E5B7-328B092F8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F695F-AE72-90CC-B3FA-0C967AFA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FA9BA-8648-0BC5-1F57-2E0B1F34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B0273-ACA1-CD22-7EE6-A4204DE9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768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B66EA-70FD-4A19-FD02-F8C32A80C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5C9A8-9D1F-F49A-BB0C-39BA76C67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63D68-6E51-BAA8-880A-3916240A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BAB4E-22C9-C912-744B-A5D00E63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4EF78-035B-12CA-1DC9-F142F063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070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74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9483"/>
            <a:ext cx="9905998" cy="3881718"/>
          </a:xfrm>
        </p:spPr>
        <p:txBody>
          <a:bodyPr anchor="t"/>
          <a:lstStyle>
            <a:lvl1pPr>
              <a:buClr>
                <a:srgbClr val="D9AD40"/>
              </a:buClr>
              <a:defRPr/>
            </a:lvl1pPr>
            <a:lvl2pPr>
              <a:buClr>
                <a:srgbClr val="D9AD40"/>
              </a:buClr>
              <a:defRPr/>
            </a:lvl2pPr>
            <a:lvl3pPr>
              <a:buClr>
                <a:srgbClr val="D9AD40"/>
              </a:buClr>
              <a:defRPr/>
            </a:lvl3pPr>
            <a:lvl4pPr>
              <a:buClr>
                <a:srgbClr val="D9AD40"/>
              </a:buClr>
              <a:defRPr/>
            </a:lvl4pPr>
            <a:lvl5pPr>
              <a:buClr>
                <a:srgbClr val="D9AD4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59541"/>
          </a:xfrm>
        </p:spPr>
        <p:txBody>
          <a:bodyPr/>
          <a:lstStyle>
            <a:lvl1pPr>
              <a:defRPr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961217"/>
            <a:ext cx="4876800" cy="3829984"/>
          </a:xfrm>
        </p:spPr>
        <p:txBody>
          <a:bodyPr anchor="t">
            <a:normAutofit/>
          </a:bodyPr>
          <a:lstStyle>
            <a:lvl1pPr>
              <a:buClr>
                <a:srgbClr val="D9AD40"/>
              </a:buClr>
              <a:defRPr sz="1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>
              <a:buClr>
                <a:srgbClr val="D9AD40"/>
              </a:buClr>
              <a:defRPr sz="16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2pPr>
            <a:lvl3pPr>
              <a:buClr>
                <a:srgbClr val="D9AD40"/>
              </a:buClr>
              <a:defRPr sz="14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3pPr>
            <a:lvl4pPr>
              <a:buClr>
                <a:srgbClr val="D9AD40"/>
              </a:buCl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4pPr>
            <a:lvl5pPr>
              <a:buClr>
                <a:srgbClr val="D9AD40"/>
              </a:buCl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961215"/>
            <a:ext cx="4876800" cy="3829985"/>
          </a:xfrm>
        </p:spPr>
        <p:txBody>
          <a:bodyPr anchor="t">
            <a:normAutofit/>
          </a:bodyPr>
          <a:lstStyle>
            <a:lvl1pPr>
              <a:defRPr sz="1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>
              <a:defRPr sz="16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2pPr>
            <a:lvl3pPr>
              <a:defRPr sz="14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3pPr>
            <a:lvl4pP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4pPr>
            <a:lvl5pP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86E2-4D97-9644-A29B-FF60773F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7494"/>
          </a:xfrm>
        </p:spPr>
        <p:txBody>
          <a:bodyPr/>
          <a:lstStyle>
            <a:lvl1pPr>
              <a:defRPr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4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68CC-EB12-B4B9-A89F-EA78E4DC4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CEB21-1351-D887-BD65-EA6DD435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CD8CA-D04B-2921-4B29-52DD266C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99B60-FE4D-B151-2134-B523633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D19C3-3D18-FFA1-9E16-0674A223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679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3EB5-2BC2-3AF2-A4AA-7E69AEF0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2242-CD87-8DFA-DE08-D31B32EC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456AE-048D-721E-9FE6-94E6718E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9AABD-D33D-45A4-6591-050AB066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6706D-84FF-9848-9BAC-62FD2927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514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2529-9F5F-97A9-B1EE-C308A36E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1A482-2A77-904B-F36D-E6BBFD98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09A3-1EC8-6AF8-2295-D07A4E04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85FAD-2165-4E4C-F0BC-B3F1B1D3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0D02-7284-8A4D-7860-13B2290D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453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E8BC-F89B-D60F-B32F-F145914C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D4814-042F-C4FE-BDAE-2DD87C23A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0A903-C903-89C0-4C59-0567C0D9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85C77-86A9-8C20-553F-0F4FCFF4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D9994-5252-1B8C-A6AA-8AD2E42E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042D2-156D-0660-EC98-56567363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284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4213B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04213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8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765581"/>
            <a:ext cx="9905998" cy="3931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DCC4A-D2AD-A742-A998-E91A54FAD1FF}"/>
              </a:ext>
            </a:extLst>
          </p:cNvPr>
          <p:cNvGrpSpPr/>
          <p:nvPr userDrawn="1"/>
        </p:nvGrpSpPr>
        <p:grpSpPr>
          <a:xfrm>
            <a:off x="1021977" y="6063734"/>
            <a:ext cx="9905999" cy="369332"/>
            <a:chOff x="1141412" y="6078828"/>
            <a:chExt cx="9905999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A45EBD-8CA2-9244-9D47-B202A20EA1E1}"/>
                </a:ext>
              </a:extLst>
            </p:cNvPr>
            <p:cNvSpPr txBox="1"/>
            <p:nvPr userDrawn="1"/>
          </p:nvSpPr>
          <p:spPr>
            <a:xfrm>
              <a:off x="1141412" y="6078828"/>
              <a:ext cx="495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#IRCSAConf23</a:t>
              </a:r>
              <a:r>
                <a:rPr lang="en-US" baseline="0" dirty="0"/>
                <a:t>           #integratedreporting</a:t>
              </a:r>
              <a:endParaRPr lang="en-ZA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87E7AF-5C42-0E46-B62B-7655C4710F2D}"/>
                </a:ext>
              </a:extLst>
            </p:cNvPr>
            <p:cNvSpPr txBox="1"/>
            <p:nvPr userDrawn="1"/>
          </p:nvSpPr>
          <p:spPr>
            <a:xfrm>
              <a:off x="7584141" y="6078828"/>
              <a:ext cx="3463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D9AD40"/>
                  </a:solidFill>
                </a:rPr>
                <a:t>IRC Annual</a:t>
              </a:r>
              <a:r>
                <a:rPr lang="en-US" baseline="0" dirty="0">
                  <a:solidFill>
                    <a:srgbClr val="D9AD40"/>
                  </a:solidFill>
                </a:rPr>
                <a:t> Conference 2023</a:t>
              </a:r>
              <a:endParaRPr lang="en-ZA" dirty="0">
                <a:solidFill>
                  <a:srgbClr val="D9AD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473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722" r:id="rId4"/>
    <p:sldLayoutId id="214748372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None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70ADB-4E70-29D4-A1C5-32EA65BA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8359D-229D-9BB0-75E1-3846D6E7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210DA-350F-8B2B-CCDF-37B95749A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9296E-D306-28B1-8D9F-BB7776E5D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842B1-1D32-87DE-13F2-FD27C4E80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95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1BB-5213-1349-BCDC-BCD5C72BA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076609"/>
            <a:ext cx="8991600" cy="1264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876300">
                    <a:schemeClr val="bg1">
                      <a:lumMod val="65000"/>
                      <a:lumOff val="35000"/>
                      <a:alpha val="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ea typeface="Baskerville" panose="02020502070401020303" pitchFamily="18" charset="0"/>
              </a:rPr>
              <a:t>Using a layering approach to sustainability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76BA2-5AF8-C148-AC55-E9A80021B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2516182"/>
            <a:ext cx="6801612" cy="536125"/>
          </a:xfrm>
        </p:spPr>
        <p:txBody>
          <a:bodyPr>
            <a:normAutofit/>
          </a:bodyPr>
          <a:lstStyle/>
          <a:p>
            <a:r>
              <a:rPr lang="en-US" sz="2400" dirty="0"/>
              <a:t>Mohamed Adam</a:t>
            </a:r>
            <a:endParaRPr lang="en-US" sz="2400" dirty="0">
              <a:solidFill>
                <a:srgbClr val="D9AD4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7151C-703A-BA83-F7DD-8623D6DE4AE1}"/>
              </a:ext>
            </a:extLst>
          </p:cNvPr>
          <p:cNvSpPr/>
          <p:nvPr/>
        </p:nvSpPr>
        <p:spPr>
          <a:xfrm>
            <a:off x="4409954" y="5798916"/>
            <a:ext cx="3009418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26102-13C8-C3C5-3C6D-E453C584FE08}"/>
              </a:ext>
            </a:extLst>
          </p:cNvPr>
          <p:cNvSpPr/>
          <p:nvPr/>
        </p:nvSpPr>
        <p:spPr>
          <a:xfrm>
            <a:off x="11206223" y="4990617"/>
            <a:ext cx="752354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B514D-647B-A825-7874-EBE7B3D6EC45}"/>
              </a:ext>
            </a:extLst>
          </p:cNvPr>
          <p:cNvSpPr/>
          <p:nvPr/>
        </p:nvSpPr>
        <p:spPr>
          <a:xfrm>
            <a:off x="8196805" y="5071640"/>
            <a:ext cx="3009418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F7C64-991F-46FF-CFF4-2241DAD52591}"/>
              </a:ext>
            </a:extLst>
          </p:cNvPr>
          <p:cNvSpPr txBox="1"/>
          <p:nvPr/>
        </p:nvSpPr>
        <p:spPr>
          <a:xfrm>
            <a:off x="3884270" y="5781391"/>
            <a:ext cx="2731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D9AD40"/>
                </a:solidFill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AE76B-CEF0-ED93-67EA-214BAE7D7CD0}"/>
              </a:ext>
            </a:extLst>
          </p:cNvPr>
          <p:cNvSpPr txBox="1"/>
          <p:nvPr/>
        </p:nvSpPr>
        <p:spPr>
          <a:xfrm>
            <a:off x="7825450" y="4949852"/>
            <a:ext cx="3590081" cy="584775"/>
          </a:xfrm>
          <a:prstGeom prst="rect">
            <a:avLst/>
          </a:prstGeom>
          <a:solidFill>
            <a:srgbClr val="122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D9AD40"/>
                </a:solidFill>
              </a:rPr>
              <a:t>#IRCConf24</a:t>
            </a:r>
          </a:p>
        </p:txBody>
      </p:sp>
    </p:spTree>
    <p:extLst>
      <p:ext uri="{BB962C8B-B14F-4D97-AF65-F5344CB8AC3E}">
        <p14:creationId xmlns:p14="http://schemas.microsoft.com/office/powerpoint/2010/main" val="264822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ECBC7-948C-1688-61A1-856D60FF5F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F789-509D-681F-41F3-D8575D10FCA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9897-06E2-57AA-D602-1EDBE1F7411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D0BBD-B0D4-DDE7-8EED-9DA33A86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65"/>
            <a:ext cx="10515600" cy="118181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    Information Paper - 2024</a:t>
            </a:r>
            <a:endParaRPr lang="en-Z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4703-51D0-2FE7-502C-BB919993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106"/>
            <a:ext cx="10515600" cy="4770857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Purpose of the Information Paper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Principles</a:t>
            </a:r>
          </a:p>
          <a:p>
            <a:pPr lvl="1">
              <a:spcBef>
                <a:spcPts val="1000"/>
              </a:spcBef>
              <a:defRPr/>
            </a:pPr>
            <a:r>
              <a:rPr lang="en-ZA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Good governance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Integrated Report and integrated thinking</a:t>
            </a: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Different approaches to materiality</a:t>
            </a:r>
          </a:p>
          <a:p>
            <a:pPr marL="0" indent="0">
              <a:buNone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ZA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-</a:t>
            </a: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en-ZA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Investor-focused (financial)</a:t>
            </a:r>
          </a:p>
          <a:p>
            <a:pPr marL="0" indent="0">
              <a:buNone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ZA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-   Impact materiality</a:t>
            </a:r>
          </a:p>
          <a:p>
            <a:pPr marL="0" indent="0">
              <a:buNone/>
            </a:pPr>
            <a:r>
              <a:rPr lang="en-ZA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   -   Double materiality</a:t>
            </a:r>
          </a:p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7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ECBC7-948C-1688-61A1-856D60FF5F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F789-509D-681F-41F3-D8575D10FCA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9897-06E2-57AA-D602-1EDBE1F7411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D0BBD-B0D4-DDE7-8EED-9DA33A86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65"/>
            <a:ext cx="10515600" cy="118181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    Practical Guidance </a:t>
            </a:r>
            <a:endParaRPr lang="en-Z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4703-51D0-2FE7-502C-BB919993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106"/>
            <a:ext cx="10515600" cy="4770857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Two approaches to the corporate reporting suite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Umbrella or Octopus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or      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Single Report </a:t>
            </a: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Layering sustainability disclosures</a:t>
            </a:r>
          </a:p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3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784F7-3502-B950-D493-BCB189441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DF86ED-F21A-2F71-C588-79F25AC1333B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AEB15-A94B-9766-AF7F-2A2C425ACA8D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2533C-2A7B-1F0C-871A-FC70CBEEE316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D3C10-E5C8-2A33-6423-DAAF0714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03"/>
            <a:ext cx="10515600" cy="124220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Practical Guidance: Key considerations for layering when using multiple sustainability standards and frameworks</a:t>
            </a:r>
            <a:endParaRPr lang="en-Z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1021-1C7E-5EA1-807C-7C9AE6AE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501"/>
            <a:ext cx="10515600" cy="4641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INTERNAL PROCESSES</a:t>
            </a:r>
          </a:p>
          <a:p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Governance of reporting</a:t>
            </a:r>
          </a:p>
          <a:p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Sustainability embedded in strategy</a:t>
            </a:r>
          </a:p>
          <a:p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People and planning and credible information</a:t>
            </a:r>
          </a:p>
          <a:p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The materiality approach</a:t>
            </a:r>
          </a:p>
          <a:p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The interoperability guidance from the standard-setters</a:t>
            </a:r>
          </a:p>
          <a:p>
            <a:pPr marL="0" indent="0">
              <a:buNone/>
            </a:pPr>
            <a:r>
              <a:rPr lang="en-ZA" sz="18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PRESENTATION</a:t>
            </a:r>
          </a:p>
          <a:p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The timing of release of reports</a:t>
            </a:r>
          </a:p>
          <a:p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Where to disclose</a:t>
            </a:r>
          </a:p>
          <a:p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Identifiable disclosures and cross-referencing between reports</a:t>
            </a:r>
          </a:p>
          <a:p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Disclosure on sustainability governance</a:t>
            </a:r>
          </a:p>
          <a:p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The integrated report as the overall holistic report</a:t>
            </a:r>
          </a:p>
          <a:p>
            <a:endParaRPr lang="en-Z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Z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3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784F7-3502-B950-D493-BCB189441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DF86ED-F21A-2F71-C588-79F25AC1333B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AEB15-A94B-9766-AF7F-2A2C425ACA8D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2533C-2A7B-1F0C-871A-FC70CBEEE316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D3C10-E5C8-2A33-6423-DAAF0714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03"/>
            <a:ext cx="10515600" cy="1242203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Conclusion </a:t>
            </a:r>
            <a:endParaRPr lang="en-Z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1021-1C7E-5EA1-807C-7C9AE6AE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501"/>
            <a:ext cx="10515600" cy="4641461"/>
          </a:xfrm>
        </p:spPr>
        <p:txBody>
          <a:bodyPr>
            <a:normAutofit/>
          </a:bodyPr>
          <a:lstStyle/>
          <a:p>
            <a:endParaRPr lang="en-Z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The integrated report can meet jurisdictional reporting and governance requirements as the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organisation’s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integrated thinking carries through to the integrated information in the integrated report.</a:t>
            </a:r>
          </a:p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As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organisations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come to grips with the new era of increased and detailed sustainability reporting using multiple standards and frameworks, disclosure practices and tools will emerge and no doubt evolve as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organisations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gain experience and fine tune their systems and processes.</a:t>
            </a:r>
          </a:p>
          <a:p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Z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97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{A84ACFDE-D353-7744-9744-7EE79C715326}tf10001063</Template>
  <TotalTime>761</TotalTime>
  <Words>244</Words>
  <Application>Microsoft Office PowerPoint</Application>
  <PresentationFormat>Widescreen</PresentationFormat>
  <Paragraphs>55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Baskerville</vt:lpstr>
      <vt:lpstr>Calibri</vt:lpstr>
      <vt:lpstr>Century Gothic</vt:lpstr>
      <vt:lpstr>Mesh</vt:lpstr>
      <vt:lpstr>Office Theme</vt:lpstr>
      <vt:lpstr>Using a layering approach to sustainability reporting</vt:lpstr>
      <vt:lpstr>                         Information Paper - 2024</vt:lpstr>
      <vt:lpstr>                         Practical Guidance </vt:lpstr>
      <vt:lpstr>   Practical Guidance: Key considerations for layering when using multiple sustainability standards and frameworks</vt:lpstr>
      <vt:lpstr>  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Elrida Vos</dc:creator>
  <cp:lastModifiedBy>Leigh Roberts</cp:lastModifiedBy>
  <cp:revision>16</cp:revision>
  <dcterms:created xsi:type="dcterms:W3CDTF">2020-11-01T17:35:09Z</dcterms:created>
  <dcterms:modified xsi:type="dcterms:W3CDTF">2024-10-28T07:58:56Z</dcterms:modified>
</cp:coreProperties>
</file>