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4" r:id="rId1"/>
    <p:sldMasterId id="2147483723" r:id="rId2"/>
  </p:sldMasterIdLst>
  <p:sldIdLst>
    <p:sldId id="256" r:id="rId3"/>
    <p:sldId id="262" r:id="rId4"/>
    <p:sldId id="267" r:id="rId5"/>
    <p:sldId id="268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213B"/>
    <a:srgbClr val="12233C"/>
    <a:srgbClr val="D9AD40"/>
    <a:srgbClr val="07284A"/>
    <a:srgbClr val="062540"/>
    <a:srgbClr val="0F40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34"/>
    <p:restoredTop sz="95853"/>
  </p:normalViewPr>
  <p:slideViewPr>
    <p:cSldViewPr snapToGrid="0" snapToObjects="1">
      <p:cViewPr varScale="1">
        <p:scale>
          <a:sx n="74" d="100"/>
          <a:sy n="74" d="100"/>
        </p:scale>
        <p:origin x="4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757889" y="493058"/>
            <a:ext cx="8676222" cy="1905001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</a:effectLst>
                <a:latin typeface="+mn-lt"/>
              </a:defRPr>
            </a:lvl1pPr>
          </a:lstStyle>
          <a:p>
            <a:r>
              <a:rPr lang="en-GB" dirty="0" err="1"/>
              <a:t>tOPIC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757889" y="2514600"/>
            <a:ext cx="8676222" cy="699247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rgbClr val="D9AD40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SPEAKER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8DA4622-60F4-37AC-9D38-7003C02551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750"/>
          <a:stretch/>
        </p:blipFill>
        <p:spPr>
          <a:xfrm>
            <a:off x="0" y="4172306"/>
            <a:ext cx="12191999" cy="2685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777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CEAE1-5698-4A92-A338-0A9688CAC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0BCBE0-3D0A-87BD-1530-A703CDED17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3B6525-D302-746E-8970-28892C1EA7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1A31C8-667B-A4CD-EF1B-21D4FD845F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007EA3-7A73-6395-0107-FE32035375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D1A61A-CC8C-0DF2-0475-6DE53E3BE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01DCFA-C1E9-6312-9F57-C177A20BC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2B9846-75CB-D9EF-4FD6-06F93BDE0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24588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3904A-7375-3456-AFD0-807B5B234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0862A0-8228-88C8-6BBF-614E81501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BCE623-E2B4-8AA4-46D0-493840789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11177F-EB97-5C37-0D75-5DB1F4B38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7386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FE00A9-5078-24AA-14F3-29765AE58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922FA7-45D4-F3F6-42AC-1E507191F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090141-6321-4383-2049-F6F4FE973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274206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7041B-A57B-EF99-88D8-79B12961C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66A636-1621-4E43-D84C-FB0051B532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C28E63-C9BD-FF87-0246-8E296F2836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8DF78D-139B-5D6B-35B5-73166446A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8D8F5E-B79B-3B33-54AC-223C2025B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2C1901-FF67-2381-C28F-1B9B3C88F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604827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9CCC8-4AE1-E68A-592E-56D632A74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E6B8B7-4E8A-3CB0-E13B-322E7CA87A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A05DC4-4EFE-A5AE-8EC0-06C95753E4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EE05B4-D3EE-CCCD-F31B-4A1D4DE0E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A94300-44D0-A95A-4644-C0842629A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60FA85-21DF-8A9C-8FAB-4D2E4710F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012005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72C59-ACA8-D44E-36D5-141A86AC1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0BD58D-BC4E-D2A7-E5B7-328B092F82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3F695F-AE72-90CC-B3FA-0C967AFA6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1FA9BA-8648-0BC5-1F57-2E0B1F346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4B0273-ACA1-CD22-7EE6-A4204DE90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476828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A3B66EA-70FD-4A19-FD02-F8C32A80CC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55C9A8-9D1F-F49A-BB0C-39BA76C670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A63D68-6E51-BAA8-880A-3916240AA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4BAB4E-22C9-C912-744B-A5D00E637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4EF78-035B-12CA-1DC9-F142F0632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00704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01749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1909483"/>
            <a:ext cx="9905998" cy="3881718"/>
          </a:xfrm>
        </p:spPr>
        <p:txBody>
          <a:bodyPr anchor="t"/>
          <a:lstStyle>
            <a:lvl1pPr>
              <a:buClr>
                <a:srgbClr val="D9AD40"/>
              </a:buClr>
              <a:defRPr/>
            </a:lvl1pPr>
            <a:lvl2pPr>
              <a:buClr>
                <a:srgbClr val="D9AD40"/>
              </a:buClr>
              <a:defRPr/>
            </a:lvl2pPr>
            <a:lvl3pPr>
              <a:buClr>
                <a:srgbClr val="D9AD40"/>
              </a:buClr>
              <a:defRPr/>
            </a:lvl3pPr>
            <a:lvl4pPr>
              <a:buClr>
                <a:srgbClr val="D9AD40"/>
              </a:buClr>
              <a:defRPr/>
            </a:lvl4pPr>
            <a:lvl5pPr>
              <a:buClr>
                <a:srgbClr val="D9AD40"/>
              </a:buClr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472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259541"/>
          </a:xfrm>
        </p:spPr>
        <p:txBody>
          <a:bodyPr/>
          <a:lstStyle>
            <a:lvl1pPr>
              <a:defRPr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</a:effectLst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1961217"/>
            <a:ext cx="4876800" cy="3829984"/>
          </a:xfrm>
        </p:spPr>
        <p:txBody>
          <a:bodyPr anchor="t">
            <a:normAutofit/>
          </a:bodyPr>
          <a:lstStyle>
            <a:lvl1pPr>
              <a:buClr>
                <a:srgbClr val="D9AD40"/>
              </a:buClr>
              <a:defRPr sz="18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1pPr>
            <a:lvl2pPr>
              <a:buClr>
                <a:srgbClr val="D9AD40"/>
              </a:buClr>
              <a:defRPr sz="16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2pPr>
            <a:lvl3pPr>
              <a:buClr>
                <a:srgbClr val="D9AD40"/>
              </a:buClr>
              <a:defRPr sz="14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3pPr>
            <a:lvl4pPr>
              <a:buClr>
                <a:srgbClr val="D9AD40"/>
              </a:buClr>
              <a:defRPr sz="12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4pPr>
            <a:lvl5pPr>
              <a:buClr>
                <a:srgbClr val="D9AD40"/>
              </a:buClr>
              <a:defRPr sz="12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1961215"/>
            <a:ext cx="4876800" cy="3829985"/>
          </a:xfrm>
        </p:spPr>
        <p:txBody>
          <a:bodyPr anchor="t">
            <a:normAutofit/>
          </a:bodyPr>
          <a:lstStyle>
            <a:lvl1pPr>
              <a:defRPr sz="18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1pPr>
            <a:lvl2pPr>
              <a:defRPr sz="16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2pPr>
            <a:lvl3pPr>
              <a:defRPr sz="14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3pPr>
            <a:lvl4pPr>
              <a:defRPr sz="12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4pPr>
            <a:lvl5pPr>
              <a:defRPr sz="12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29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586E2-4D97-9644-A29B-FF60773F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017494"/>
          </a:xfrm>
        </p:spPr>
        <p:txBody>
          <a:bodyPr/>
          <a:lstStyle>
            <a:lvl1pPr>
              <a:defRPr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</a:effectLst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47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148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168CC-EB12-B4B9-A89F-EA78E4DC4D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7CEB21-1351-D887-BD65-EA6DD43559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5CD8CA-D04B-2921-4B29-52DD266CB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A99B60-FE4D-B151-2134-B5236335A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CD19C3-3D18-FFA1-9E16-0674A2238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36793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73EB5-2BC2-3AF2-A4AA-7E69AEF07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B2242-CD87-8DFA-DE08-D31B32EC7F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B456AE-048D-721E-9FE6-94E6718E4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89AABD-D33D-45A4-6591-050AB066D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6706D-84FF-9848-9BAC-62FD29271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45146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42529-9F5F-97A9-B1EE-C308A36EB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91A482-2A77-904B-F36D-E6BBFD988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2B09A3-1EC8-6AF8-2295-D07A4E042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085FAD-2165-4E4C-F0BC-B3F1B1D34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A80D02-7284-8A4D-7860-13B2290D3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74531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FE8BC-F89B-D60F-B32F-F145914C6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FD4814-042F-C4FE-BDAE-2DD87C23AF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D0A903-C903-89C0-4C59-0567C0D94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B85C77-86A9-8C20-553F-0F4FCFF40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4D9994-5252-1B8C-A6AA-8AD2E42E5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8042D2-156D-0660-EC98-565673634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92843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04213B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04213B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098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1765581"/>
            <a:ext cx="9905998" cy="393102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5EDCC4A-D2AD-A742-A998-E91A54FAD1FF}"/>
              </a:ext>
            </a:extLst>
          </p:cNvPr>
          <p:cNvGrpSpPr/>
          <p:nvPr userDrawn="1"/>
        </p:nvGrpSpPr>
        <p:grpSpPr>
          <a:xfrm>
            <a:off x="1021977" y="6063734"/>
            <a:ext cx="9905999" cy="369332"/>
            <a:chOff x="1141412" y="6078828"/>
            <a:chExt cx="9905999" cy="36933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EA45EBD-8CA2-9244-9D47-B202A20EA1E1}"/>
                </a:ext>
              </a:extLst>
            </p:cNvPr>
            <p:cNvSpPr txBox="1"/>
            <p:nvPr userDrawn="1"/>
          </p:nvSpPr>
          <p:spPr>
            <a:xfrm>
              <a:off x="1141412" y="6078828"/>
              <a:ext cx="49545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#IRCSAConf23</a:t>
              </a:r>
              <a:r>
                <a:rPr lang="en-US" baseline="0" dirty="0"/>
                <a:t>           #integratedreporting</a:t>
              </a:r>
              <a:endParaRPr lang="en-ZA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C87E7AF-5C42-0E46-B62B-7655C4710F2D}"/>
                </a:ext>
              </a:extLst>
            </p:cNvPr>
            <p:cNvSpPr txBox="1"/>
            <p:nvPr userDrawn="1"/>
          </p:nvSpPr>
          <p:spPr>
            <a:xfrm>
              <a:off x="7584141" y="6078828"/>
              <a:ext cx="34632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D9AD40"/>
                  </a:solidFill>
                </a:rPr>
                <a:t>IRC Annual</a:t>
              </a:r>
              <a:r>
                <a:rPr lang="en-US" baseline="0" dirty="0">
                  <a:solidFill>
                    <a:srgbClr val="D9AD40"/>
                  </a:solidFill>
                </a:rPr>
                <a:t> Conference 2023</a:t>
              </a:r>
              <a:endParaRPr lang="en-ZA" dirty="0">
                <a:solidFill>
                  <a:srgbClr val="D9AD4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04738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8" r:id="rId3"/>
    <p:sldLayoutId id="2147483722" r:id="rId4"/>
    <p:sldLayoutId id="2147483721" r:id="rId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0" algn="l" defTabSz="457200" rtl="0" eaLnBrk="1" latinLnBrk="0" hangingPunct="1">
        <a:spcBef>
          <a:spcPct val="20000"/>
        </a:spcBef>
        <a:spcAft>
          <a:spcPts val="600"/>
        </a:spcAft>
        <a:buClr>
          <a:srgbClr val="D9AD40"/>
        </a:buClr>
        <a:buSzPct val="100000"/>
        <a:buFont typeface="Arial"/>
        <a:buNone/>
        <a:defRPr sz="20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rgbClr val="D9AD40"/>
        </a:buClr>
        <a:buSzPct val="100000"/>
        <a:buFont typeface="Arial"/>
        <a:buChar char="•"/>
        <a:defRPr sz="18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rgbClr val="D9AD40"/>
        </a:buClr>
        <a:buSzPct val="100000"/>
        <a:buFont typeface="Arial"/>
        <a:buChar char="•"/>
        <a:defRPr sz="16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rgbClr val="D9AD40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rgbClr val="D9AD40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B70ADB-4E70-29D4-A1C5-32EA65BAC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C8359D-229D-9BB0-75E1-3846D6E79B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D210DA-350F-8B2B-CCDF-37B95749A3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79296E-D306-28B1-8D9F-BB7776E5D4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9842B1-1D32-87DE-13F2-FD27C4E80E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39546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8E1BB-5213-1349-BCDC-BCD5C72BA3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1076609"/>
            <a:ext cx="8991600" cy="126476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  <a:effectLst>
                  <a:glow rad="876300">
                    <a:schemeClr val="bg1">
                      <a:lumMod val="65000"/>
                      <a:lumOff val="35000"/>
                      <a:alpha val="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  <a:ea typeface="Baskerville" panose="02020502070401020303" pitchFamily="18" charset="0"/>
              </a:rPr>
              <a:t>IR AROUND THE WORLD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D76BA2-5AF8-C148-AC55-E9A80021BF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2516182"/>
            <a:ext cx="6801612" cy="536125"/>
          </a:xfrm>
        </p:spPr>
        <p:txBody>
          <a:bodyPr>
            <a:normAutofit/>
          </a:bodyPr>
          <a:lstStyle/>
          <a:p>
            <a:r>
              <a:rPr lang="en-US" sz="2400" dirty="0"/>
              <a:t>JONATHAN LABREY</a:t>
            </a:r>
            <a:endParaRPr lang="en-US" sz="2400" dirty="0">
              <a:solidFill>
                <a:srgbClr val="D9AD4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C7151C-703A-BA83-F7DD-8623D6DE4AE1}"/>
              </a:ext>
            </a:extLst>
          </p:cNvPr>
          <p:cNvSpPr/>
          <p:nvPr/>
        </p:nvSpPr>
        <p:spPr>
          <a:xfrm>
            <a:off x="4409954" y="5798916"/>
            <a:ext cx="3009418" cy="925975"/>
          </a:xfrm>
          <a:prstGeom prst="rect">
            <a:avLst/>
          </a:prstGeom>
          <a:solidFill>
            <a:srgbClr val="1223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FB26102-13C8-C3C5-3C6D-E453C584FE08}"/>
              </a:ext>
            </a:extLst>
          </p:cNvPr>
          <p:cNvSpPr/>
          <p:nvPr/>
        </p:nvSpPr>
        <p:spPr>
          <a:xfrm>
            <a:off x="11206223" y="4990617"/>
            <a:ext cx="752354" cy="925975"/>
          </a:xfrm>
          <a:prstGeom prst="rect">
            <a:avLst/>
          </a:prstGeom>
          <a:solidFill>
            <a:srgbClr val="1223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AB514D-647B-A825-7874-EBE7B3D6EC45}"/>
              </a:ext>
            </a:extLst>
          </p:cNvPr>
          <p:cNvSpPr/>
          <p:nvPr/>
        </p:nvSpPr>
        <p:spPr>
          <a:xfrm>
            <a:off x="8196805" y="5071640"/>
            <a:ext cx="3009418" cy="925975"/>
          </a:xfrm>
          <a:prstGeom prst="rect">
            <a:avLst/>
          </a:prstGeom>
          <a:solidFill>
            <a:srgbClr val="1223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DF7C64-991F-46FF-CFF4-2241DAD52591}"/>
              </a:ext>
            </a:extLst>
          </p:cNvPr>
          <p:cNvSpPr txBox="1"/>
          <p:nvPr/>
        </p:nvSpPr>
        <p:spPr>
          <a:xfrm>
            <a:off x="3884270" y="5781391"/>
            <a:ext cx="27316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D9AD40"/>
                </a:solidFill>
              </a:rPr>
              <a:t>2024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9AE76B-CEF0-ED93-67EA-214BAE7D7CD0}"/>
              </a:ext>
            </a:extLst>
          </p:cNvPr>
          <p:cNvSpPr txBox="1"/>
          <p:nvPr/>
        </p:nvSpPr>
        <p:spPr>
          <a:xfrm>
            <a:off x="7825450" y="4949852"/>
            <a:ext cx="3590081" cy="584775"/>
          </a:xfrm>
          <a:prstGeom prst="rect">
            <a:avLst/>
          </a:prstGeom>
          <a:solidFill>
            <a:srgbClr val="12233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D9AD40"/>
                </a:solidFill>
              </a:rPr>
              <a:t>#IRCConf24</a:t>
            </a:r>
          </a:p>
        </p:txBody>
      </p:sp>
    </p:spTree>
    <p:extLst>
      <p:ext uri="{BB962C8B-B14F-4D97-AF65-F5344CB8AC3E}">
        <p14:creationId xmlns:p14="http://schemas.microsoft.com/office/powerpoint/2010/main" val="26482211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1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63ECBC7-948C-1688-61A1-856D60FF5FFF}"/>
              </a:ext>
            </a:extLst>
          </p:cNvPr>
          <p:cNvSpPr txBox="1"/>
          <p:nvPr/>
        </p:nvSpPr>
        <p:spPr>
          <a:xfrm>
            <a:off x="1171074" y="6173301"/>
            <a:ext cx="16898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#IRCConf24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70F789-509D-681F-41F3-D8575D10FCA9}"/>
              </a:ext>
            </a:extLst>
          </p:cNvPr>
          <p:cNvSpPr txBox="1"/>
          <p:nvPr/>
        </p:nvSpPr>
        <p:spPr>
          <a:xfrm>
            <a:off x="4349578" y="6187156"/>
            <a:ext cx="2555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#integratedreporting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1F9897-06E2-57AA-D602-1EDBE1F74117}"/>
              </a:ext>
            </a:extLst>
          </p:cNvPr>
          <p:cNvSpPr txBox="1"/>
          <p:nvPr/>
        </p:nvSpPr>
        <p:spPr>
          <a:xfrm>
            <a:off x="7784757" y="6213782"/>
            <a:ext cx="3435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IRC Annual Conference 2024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1D0BBD-B0D4-DDE7-8EED-9DA33A86E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>
                <a:solidFill>
                  <a:schemeClr val="bg1"/>
                </a:solidFill>
                <a:latin typeface="Century Gothic" panose="020B0502020202020204" pitchFamily="34" charset="0"/>
              </a:rPr>
              <a:t>                                     The Past</a:t>
            </a:r>
            <a:endParaRPr lang="en-ZA" sz="3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AD4703-51D0-2FE7-502C-BB91999386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ZA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en-ZA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Diversity of practice – institutionalised in different ways</a:t>
            </a:r>
          </a:p>
          <a:p>
            <a:r>
              <a:rPr lang="en-ZA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Corporate governance codes</a:t>
            </a:r>
          </a:p>
          <a:p>
            <a:r>
              <a:rPr lang="en-ZA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Communications from securities regulators</a:t>
            </a:r>
          </a:p>
          <a:p>
            <a:r>
              <a:rPr lang="en-ZA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Substantial equivalence</a:t>
            </a:r>
          </a:p>
          <a:p>
            <a:r>
              <a:rPr lang="en-ZA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Academic research and professional qualifications</a:t>
            </a:r>
          </a:p>
          <a:p>
            <a:r>
              <a:rPr lang="en-ZA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The practice of integrated thinking</a:t>
            </a:r>
          </a:p>
          <a:p>
            <a:r>
              <a:rPr lang="en-ZA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Durable market-led initiatives</a:t>
            </a:r>
          </a:p>
          <a:p>
            <a:r>
              <a:rPr lang="en-ZA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Jurisdiction-led economic and governance reforms</a:t>
            </a:r>
          </a:p>
          <a:p>
            <a:endParaRPr lang="en-ZA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n-ZA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171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13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B3D971-106B-0B45-56C4-75129240F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E1AD04E-E313-3774-9FD7-8839A021FA87}"/>
              </a:ext>
            </a:extLst>
          </p:cNvPr>
          <p:cNvSpPr txBox="1"/>
          <p:nvPr/>
        </p:nvSpPr>
        <p:spPr>
          <a:xfrm>
            <a:off x="1171074" y="6173301"/>
            <a:ext cx="16898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#IRCConf24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2016D7-5DDD-5F6F-02A2-47CAE2C8A670}"/>
              </a:ext>
            </a:extLst>
          </p:cNvPr>
          <p:cNvSpPr txBox="1"/>
          <p:nvPr/>
        </p:nvSpPr>
        <p:spPr>
          <a:xfrm>
            <a:off x="4349578" y="6187156"/>
            <a:ext cx="2555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#integratedreporting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D746E8-8C63-3F4B-862C-771BDEB9AF78}"/>
              </a:ext>
            </a:extLst>
          </p:cNvPr>
          <p:cNvSpPr txBox="1"/>
          <p:nvPr/>
        </p:nvSpPr>
        <p:spPr>
          <a:xfrm>
            <a:off x="7784757" y="6213782"/>
            <a:ext cx="3435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IRC Annual Conference 2024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49A306-9BCC-9BFC-C129-72AFA2A31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>
                <a:solidFill>
                  <a:schemeClr val="bg1"/>
                </a:solidFill>
                <a:latin typeface="Century Gothic" panose="020B0502020202020204" pitchFamily="34" charset="0"/>
              </a:rPr>
              <a:t>                                     The Present</a:t>
            </a:r>
            <a:endParaRPr lang="en-ZA" sz="3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C6CF0-29E3-661E-6625-933C2F8C12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ZA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Integrated Reporting Framework part of the materials of the IFRS Foundation</a:t>
            </a:r>
          </a:p>
          <a:p>
            <a:endParaRPr lang="en-ZA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en-ZA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IRCC provides advice to the IFRS Foundation’s Trustees and Boards</a:t>
            </a:r>
          </a:p>
          <a:p>
            <a:endParaRPr lang="en-ZA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en-ZA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Continued strong adoption especially in markets such as South Africa, Japan, Brazil, Italy, Australia and Malaysia</a:t>
            </a:r>
          </a:p>
          <a:p>
            <a:endParaRPr lang="en-ZA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en-ZA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The Integrated Reporting Framework is still fit for purpose</a:t>
            </a:r>
          </a:p>
          <a:p>
            <a:endParaRPr lang="en-ZA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en-ZA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Strong advocacy and engagement ongoing through large community of Framework adopters and jurisdictions with dedicated IR Communities</a:t>
            </a:r>
          </a:p>
          <a:p>
            <a:endParaRPr lang="en-ZA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3423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13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55AEC9-6E76-8503-ABF3-3A0682781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BD5021E-C34D-BE8F-D985-CAC81E1ABB65}"/>
              </a:ext>
            </a:extLst>
          </p:cNvPr>
          <p:cNvSpPr txBox="1"/>
          <p:nvPr/>
        </p:nvSpPr>
        <p:spPr>
          <a:xfrm>
            <a:off x="1171074" y="6173301"/>
            <a:ext cx="16898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#IRCConf24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688B14-185E-2B79-CACF-3409D9AECA5B}"/>
              </a:ext>
            </a:extLst>
          </p:cNvPr>
          <p:cNvSpPr txBox="1"/>
          <p:nvPr/>
        </p:nvSpPr>
        <p:spPr>
          <a:xfrm>
            <a:off x="4349578" y="6187156"/>
            <a:ext cx="2555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#integratedreporting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49C9CC-8912-7F6F-C389-1363A6A3DA07}"/>
              </a:ext>
            </a:extLst>
          </p:cNvPr>
          <p:cNvSpPr txBox="1"/>
          <p:nvPr/>
        </p:nvSpPr>
        <p:spPr>
          <a:xfrm>
            <a:off x="7784757" y="6213782"/>
            <a:ext cx="3435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IRC Annual Conference 2024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70A894-E95C-1F1A-3E6A-4E5D5FC6A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>
                <a:solidFill>
                  <a:schemeClr val="bg1"/>
                </a:solidFill>
                <a:latin typeface="Century Gothic" panose="020B0502020202020204" pitchFamily="34" charset="0"/>
              </a:rPr>
              <a:t>                                     The Future</a:t>
            </a:r>
            <a:endParaRPr lang="en-ZA" sz="3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FA67AC-5112-CE04-CE91-BECF2FF166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ZA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Inclusion of principles and concepts from the Integrated Reporting Framework in IFRS S1 and IFRS S2 creates an opportunity to build a market-led evidence base</a:t>
            </a:r>
          </a:p>
          <a:p>
            <a:endParaRPr lang="en-ZA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en-ZA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Completion of IASB Management Commentary project described as a ‘stepping stone to further integration in the future’</a:t>
            </a:r>
          </a:p>
          <a:p>
            <a:endParaRPr lang="en-ZA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en-ZA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A comprehensive global corporate reporting system remains a long-term vision</a:t>
            </a:r>
          </a:p>
          <a:p>
            <a:endParaRPr lang="en-ZA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en-ZA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Important to recognise diversity of practice, cultural and regulatory differences while striving for greater consistency</a:t>
            </a:r>
          </a:p>
          <a:p>
            <a:endParaRPr lang="en-ZA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en-ZA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Stakeholder engagement across the ecosystem will be important to meet expectations and drive progress</a:t>
            </a:r>
          </a:p>
        </p:txBody>
      </p:sp>
    </p:spTree>
    <p:extLst>
      <p:ext uri="{BB962C8B-B14F-4D97-AF65-F5344CB8AC3E}">
        <p14:creationId xmlns:p14="http://schemas.microsoft.com/office/powerpoint/2010/main" val="412734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A9E023"/>
      </a:accent1>
      <a:accent2>
        <a:srgbClr val="1FCDB6"/>
      </a:accent2>
      <a:accent3>
        <a:srgbClr val="5F99C9"/>
      </a:accent3>
      <a:accent4>
        <a:srgbClr val="AE65D1"/>
      </a:accent4>
      <a:accent5>
        <a:srgbClr val="D06423"/>
      </a:accent5>
      <a:accent6>
        <a:srgbClr val="DCAB11"/>
      </a:accent6>
      <a:hlink>
        <a:srgbClr val="ADE133"/>
      </a:hlink>
      <a:folHlink>
        <a:srgbClr val="C2EA66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1FEE2289-88FB-467C-9C9A-54F3C85768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{A84ACFDE-D353-7744-9744-7EE79C715326}tf10001063</Template>
  <TotalTime>349</TotalTime>
  <Words>228</Words>
  <Application>Microsoft Office PowerPoint</Application>
  <PresentationFormat>Widescreen</PresentationFormat>
  <Paragraphs>43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Aptos</vt:lpstr>
      <vt:lpstr>Aptos Display</vt:lpstr>
      <vt:lpstr>Arial</vt:lpstr>
      <vt:lpstr>Baskerville</vt:lpstr>
      <vt:lpstr>Century Gothic</vt:lpstr>
      <vt:lpstr>Mesh</vt:lpstr>
      <vt:lpstr>Office Theme</vt:lpstr>
      <vt:lpstr>IR AROUND THE WORLD</vt:lpstr>
      <vt:lpstr>                                     The Past</vt:lpstr>
      <vt:lpstr>                                     The Present</vt:lpstr>
      <vt:lpstr>                                     The Future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Elrida Vos</dc:creator>
  <cp:lastModifiedBy>Leigh Roberts</cp:lastModifiedBy>
  <cp:revision>16</cp:revision>
  <dcterms:created xsi:type="dcterms:W3CDTF">2020-11-01T17:35:09Z</dcterms:created>
  <dcterms:modified xsi:type="dcterms:W3CDTF">2024-10-28T14:14:30Z</dcterms:modified>
</cp:coreProperties>
</file>