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  <p:sldMasterId id="2147483723" r:id="rId2"/>
  </p:sldMasterIdLst>
  <p:sldIdLst>
    <p:sldId id="256" r:id="rId3"/>
    <p:sldId id="262" r:id="rId4"/>
    <p:sldId id="267" r:id="rId5"/>
    <p:sldId id="268" r:id="rId6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53"/>
  </p:normalViewPr>
  <p:slideViewPr>
    <p:cSldViewPr snapToGrid="0" snapToObjects="1">
      <p:cViewPr varScale="1">
        <p:scale>
          <a:sx n="74" d="100"/>
          <a:sy n="74" d="100"/>
        </p:scale>
        <p:origin x="4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EAE1-5698-4A92-A338-0A9688CA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CBE0-3D0A-87BD-1530-A703CDED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6525-D302-746E-8970-28892C1E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A31C8-667B-A4CD-EF1B-21D4FD845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7EA3-7A73-6395-0107-FE3203537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1A61A-CC8C-0DF2-0475-6DE53E3B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CFA-C1E9-6312-9F57-C177A20B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B9846-75CB-D9EF-4FD6-06F93BDE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904A-7375-3456-AFD0-807B5B23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62A0-8228-88C8-6BBF-614E8150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CE623-E2B4-8AA4-46D0-49384078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1177F-EB97-5C37-0D75-5DB1F4B3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38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00A9-5078-24AA-14F3-29765AE5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2FA7-45D4-F3F6-42AC-1E507191F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0141-6321-4383-2049-F6F4FE97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742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041B-A57B-EF99-88D8-79B12961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6A636-1621-4E43-D84C-FB0051B5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8E63-C9BD-FF87-0246-8E296F283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DF78D-139B-5D6B-35B5-73166446A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D8F5E-B79B-3B33-54AC-223C2025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C1901-FF67-2381-C28F-1B9B3C88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482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CCC8-4AE1-E68A-592E-56D632A7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6B8B7-4E8A-3CB0-E13B-322E7CA87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05DC4-4EFE-A5AE-8EC0-06C95753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05B4-D3EE-CCCD-F31B-4A1D4DE0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94300-44D0-A95A-4644-C0842629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FA85-21DF-8A9C-8FAB-4D2E4710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12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2C59-ACA8-D44E-36D5-141A86AC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BD58D-BC4E-D2A7-E5B7-328B092F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F695F-AE72-90CC-B3FA-0C967AF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FA9BA-8648-0BC5-1F57-2E0B1F3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B0273-ACA1-CD22-7EE6-A4204DE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76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66EA-70FD-4A19-FD02-F8C32A80C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5C9A8-9D1F-F49A-BB0C-39BA76C67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3D68-6E51-BAA8-880A-3916240A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BAB4E-22C9-C912-744B-A5D00E6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4EF78-035B-12CA-1DC9-F142F063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07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68CC-EB12-B4B9-A89F-EA78E4DC4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CEB21-1351-D887-BD65-EA6DD4355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CD8CA-D04B-2921-4B29-52DD266C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9B60-FE4D-B151-2134-B5236335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D19C3-3D18-FFA1-9E16-0674A223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679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EB5-2BC2-3AF2-A4AA-7E69AEF0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2242-CD87-8DFA-DE08-D31B32EC7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56AE-048D-721E-9FE6-94E6718E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AABD-D33D-45A4-6591-050AB066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6706D-84FF-9848-9BAC-62FD2927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514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2529-9F5F-97A9-B1EE-C308A36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A482-2A77-904B-F36D-E6BBFD98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09A3-1EC8-6AF8-2295-D07A4E04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5FAD-2165-4E4C-F0BC-B3F1B1D3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0D02-7284-8A4D-7860-13B2290D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453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E8BC-F89B-D60F-B32F-F145914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4814-042F-C4FE-BDAE-2DD87C23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0A903-C903-89C0-4C59-0567C0D9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85C77-86A9-8C20-553F-0F4FCFF4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D9994-5252-1B8C-A6AA-8AD2E42E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042D2-156D-0660-EC98-5656736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84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70ADB-4E70-29D4-A1C5-32EA65BA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8359D-229D-9BB0-75E1-3846D6E7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10DA-350F-8B2B-CCDF-37B95749A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296E-D306-28B1-8D9F-BB7776E5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42B1-1D32-87DE-13F2-FD27C4E8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076609"/>
            <a:ext cx="8991600" cy="1264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2516182"/>
            <a:ext cx="6801612" cy="53612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D9AD40"/>
                </a:solidFill>
              </a:rPr>
              <a:t>Presenter name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D0BBD-B0D4-DDE7-8EED-9DA33A86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58"/>
            <a:ext cx="10515600" cy="927647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Australia - The Past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D4703-51D0-2FE7-502C-BB9199938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1545"/>
            <a:ext cx="10723179" cy="4789598"/>
          </a:xfrm>
        </p:spPr>
        <p:txBody>
          <a:bodyPr>
            <a:normAutofit fontScale="85000" lnSpcReduction="10000"/>
          </a:bodyPr>
          <a:lstStyle/>
          <a:p>
            <a:pPr marL="615950" indent="-342900">
              <a:lnSpc>
                <a:spcPct val="12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Adoption not as widespread as Japan, Malaysia, India: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Voting on Framework publication in December 2013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‘Volume &amp; complexity’, ‘director liability’ positions become widespread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ASIC’s RG 247 (Operating &amp; Financial Review) guidance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Silence from IFRS Foundation since 2022 on important future role of integrated reporting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As a result, two new reports legislated – integration in reporting opportunity missed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Integrated reporting adoption has stalled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Use of concepts of integrated reporting more prevalent than named ‘integrated reports’</a:t>
            </a:r>
          </a:p>
          <a:p>
            <a:pPr marL="615950" indent="-342900">
              <a:lnSpc>
                <a:spcPct val="12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Better practice examples: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CPA Australia – large Professional Accountancy Organisation, member of IFAC</a:t>
            </a:r>
          </a:p>
          <a:p>
            <a:pPr marL="1071563" indent="-441325">
              <a:lnSpc>
                <a:spcPct val="12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Cbus – A$80 billion pension fund</a:t>
            </a:r>
          </a:p>
        </p:txBody>
      </p:sp>
    </p:spTree>
    <p:extLst>
      <p:ext uri="{BB962C8B-B14F-4D97-AF65-F5344CB8AC3E}">
        <p14:creationId xmlns:p14="http://schemas.microsoft.com/office/powerpoint/2010/main" val="14721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3D971-106B-0B45-56C4-75129240F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1AD04E-E313-3774-9FD7-8839A021FA87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2016D7-5DDD-5F6F-02A2-47CAE2C8A670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D746E8-8C63-3F4B-862C-771BDEB9AF78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49A306-9BCC-9BFC-C129-72AFA2A3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940"/>
            <a:ext cx="10515600" cy="678344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Australia - The Present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C6CF0-29E3-661E-6625-933C2F8C1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54284"/>
            <a:ext cx="10891345" cy="55360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Need IFRS Foundation Trustees to be vocal about future of integrated reporting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Sustainability reporting legislation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Finally passed September 2024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Enabled Australian Accounting Standards Board to issue Australian Sustainability Reporting Standards and Australian Auditing and Assurance Standards Board to issue Australian Sustainability Reporting Assurance Standards – September 2024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Internationally aligned to global baseline of IFRS Sustainability Disclosure Standards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Created two new reports – Sustainability Report and Climate Statement – missed opportunity to achieve greater integration in reporting and greater international alignment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Legislation and standards apply to Group One (large) entities from 1 January 2025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Australian Sustainability Reporting and Assurance Standards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To be issued shortly</a:t>
            </a:r>
          </a:p>
          <a:p>
            <a:pPr marL="536575" indent="-263525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Internationally aligned to global baseline of IAASB Assurance Standard ISSA 5000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Case Study - CPA Australia</a:t>
            </a:r>
          </a:p>
          <a:p>
            <a:pPr marL="536575" indent="-357188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S1 / S2 disclosures in 2023 integrated report - head of Australian Sustainability Reporting Standards</a:t>
            </a:r>
          </a:p>
          <a:p>
            <a:pPr marL="536575" indent="-357188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‐"/>
            </a:pPr>
            <a:r>
              <a:rPr lang="en-ZA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Demonstration effect by a global integrated reporting leader - About This Report, Director Responsibility Statement, independent external assurance</a:t>
            </a:r>
          </a:p>
        </p:txBody>
      </p:sp>
    </p:spTree>
    <p:extLst>
      <p:ext uri="{BB962C8B-B14F-4D97-AF65-F5344CB8AC3E}">
        <p14:creationId xmlns:p14="http://schemas.microsoft.com/office/powerpoint/2010/main" val="45342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5AEC9-6E76-8503-ABF3-3A068278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D5021E-C34D-BE8F-D985-CAC81E1ABB65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88B14-185E-2B79-CACF-3409D9AECA5B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9C9CC-8912-7F6F-C389-1363A6A3DA0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0A894-E95C-1F1A-3E6A-4E5D5FC6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965"/>
            <a:ext cx="10515600" cy="717435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Australia - The Future</a:t>
            </a:r>
            <a:endParaRPr lang="en-Z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A67AC-5112-CE04-CE91-BECF2FF16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0719"/>
            <a:ext cx="10515600" cy="527258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John Stanhope letter 9 September 2024</a:t>
            </a:r>
          </a:p>
          <a:p>
            <a:pPr>
              <a:lnSpc>
                <a:spcPct val="11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Group of 100 Political Engagement Day 9 October 2024</a:t>
            </a:r>
          </a:p>
          <a:p>
            <a:pPr>
              <a:lnSpc>
                <a:spcPct val="11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Federal election by May 2025</a:t>
            </a:r>
          </a:p>
          <a:p>
            <a:pPr>
              <a:lnSpc>
                <a:spcPct val="11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Aims for 2025</a:t>
            </a:r>
          </a:p>
          <a:p>
            <a:pPr marL="536575" indent="-263525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Treasury system reform consultation</a:t>
            </a:r>
          </a:p>
          <a:p>
            <a:pPr marL="536575" indent="-263525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Sustainability reports prepared in accordance with Integrated Reporting Framework</a:t>
            </a:r>
          </a:p>
          <a:p>
            <a:pPr marL="536575" indent="-263525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ASIC’s RG 247 guidance on OFRs withdrawn</a:t>
            </a:r>
          </a:p>
          <a:p>
            <a:pPr marL="273050" indent="-273050">
              <a:lnSpc>
                <a:spcPct val="110000"/>
              </a:lnSpc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Beyond 2025</a:t>
            </a:r>
          </a:p>
          <a:p>
            <a:pPr marL="536575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Treasury system reform consultation results in better resourced Financial Reporting Council able to</a:t>
            </a:r>
          </a:p>
          <a:p>
            <a:pPr marL="993775" lvl="1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Fully oversee the system</a:t>
            </a:r>
          </a:p>
          <a:p>
            <a:pPr marL="993775" lvl="1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Drive integrated reporting</a:t>
            </a:r>
          </a:p>
          <a:p>
            <a:pPr marL="993775" lvl="1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Be the recognised point of international connectivity along lines of IFRs Foundation Trustees</a:t>
            </a:r>
          </a:p>
          <a:p>
            <a:pPr marL="536575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  <a:r>
              <a:rPr lang="en-ZA" sz="20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th</a:t>
            </a: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Edition of ASX Corporate Governance Principles &amp; Recommendations</a:t>
            </a:r>
          </a:p>
          <a:p>
            <a:pPr marL="536575" indent="-357188">
              <a:lnSpc>
                <a:spcPct val="110000"/>
              </a:lnSpc>
              <a:buFont typeface="Calibri" panose="020F0502020204030204" pitchFamily="34" charset="0"/>
              <a:buChar char="‐"/>
            </a:pPr>
            <a:r>
              <a:rPr lang="en-ZA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Further legislative reform – system reform (Australian Sustainability Standards Board, remuneration reports, integrated reports supersede sustainability reports)</a:t>
            </a:r>
          </a:p>
        </p:txBody>
      </p:sp>
    </p:spTree>
    <p:extLst>
      <p:ext uri="{BB962C8B-B14F-4D97-AF65-F5344CB8AC3E}">
        <p14:creationId xmlns:p14="http://schemas.microsoft.com/office/powerpoint/2010/main" val="41273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336</TotalTime>
  <Words>415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Baskerville</vt:lpstr>
      <vt:lpstr>Calibri</vt:lpstr>
      <vt:lpstr>Century Gothic</vt:lpstr>
      <vt:lpstr>Mesh</vt:lpstr>
      <vt:lpstr>Office Theme</vt:lpstr>
      <vt:lpstr>Presentation</vt:lpstr>
      <vt:lpstr>Australia - The Past</vt:lpstr>
      <vt:lpstr>Australia - The Present</vt:lpstr>
      <vt:lpstr>Australia - The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Leigh Roberts</cp:lastModifiedBy>
  <cp:revision>32</cp:revision>
  <cp:lastPrinted>2024-10-15T21:33:02Z</cp:lastPrinted>
  <dcterms:created xsi:type="dcterms:W3CDTF">2020-11-01T17:35:09Z</dcterms:created>
  <dcterms:modified xsi:type="dcterms:W3CDTF">2024-10-28T09:14:07Z</dcterms:modified>
</cp:coreProperties>
</file>