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1"/>
    <p:sldMasterId id="2147483723" r:id="rId2"/>
  </p:sldMasterIdLst>
  <p:sldIdLst>
    <p:sldId id="256" r:id="rId3"/>
    <p:sldId id="262" r:id="rId4"/>
    <p:sldId id="266" r:id="rId5"/>
    <p:sldId id="267"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13B"/>
    <a:srgbClr val="12233C"/>
    <a:srgbClr val="D9AD40"/>
    <a:srgbClr val="07284A"/>
    <a:srgbClr val="062540"/>
    <a:srgbClr val="0F40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34"/>
    <p:restoredTop sz="95853"/>
  </p:normalViewPr>
  <p:slideViewPr>
    <p:cSldViewPr snapToGrid="0" snapToObjects="1">
      <p:cViewPr>
        <p:scale>
          <a:sx n="75" d="100"/>
          <a:sy n="75" d="100"/>
        </p:scale>
        <p:origin x="42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microsoft.com/office/2016/11/relationships/changesInfo" Target="changesInfos/changesInfo1.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igh Roberts" userId="62b3502b4a77009d" providerId="LiveId" clId="{B83A1411-8280-46C7-9B77-872CAD5C5205}"/>
    <pc:docChg chg="undo redo custSel addSld delSld modSld">
      <pc:chgData name="Leigh Roberts" userId="62b3502b4a77009d" providerId="LiveId" clId="{B83A1411-8280-46C7-9B77-872CAD5C5205}" dt="2024-10-28T10:05:29.413" v="4092" actId="27636"/>
      <pc:docMkLst>
        <pc:docMk/>
      </pc:docMkLst>
      <pc:sldChg chg="modSp mod">
        <pc:chgData name="Leigh Roberts" userId="62b3502b4a77009d" providerId="LiveId" clId="{B83A1411-8280-46C7-9B77-872CAD5C5205}" dt="2024-10-28T09:40:48.901" v="2205" actId="20577"/>
        <pc:sldMkLst>
          <pc:docMk/>
          <pc:sldMk cId="2648221174" sldId="256"/>
        </pc:sldMkLst>
        <pc:spChg chg="mod">
          <ac:chgData name="Leigh Roberts" userId="62b3502b4a77009d" providerId="LiveId" clId="{B83A1411-8280-46C7-9B77-872CAD5C5205}" dt="2024-10-28T09:40:48.901" v="2205" actId="20577"/>
          <ac:spMkLst>
            <pc:docMk/>
            <pc:sldMk cId="2648221174" sldId="256"/>
            <ac:spMk id="2" creationId="{A288E1BB-5213-1349-BCDC-BCD5C72BA361}"/>
          </ac:spMkLst>
        </pc:spChg>
        <pc:spChg chg="mod">
          <ac:chgData name="Leigh Roberts" userId="62b3502b4a77009d" providerId="LiveId" clId="{B83A1411-8280-46C7-9B77-872CAD5C5205}" dt="2024-10-23T12:56:09.375" v="26" actId="20577"/>
          <ac:spMkLst>
            <pc:docMk/>
            <pc:sldMk cId="2648221174" sldId="256"/>
            <ac:spMk id="3" creationId="{E2D76BA2-5AF8-C148-AC55-E9A80021BFC6}"/>
          </ac:spMkLst>
        </pc:spChg>
      </pc:sldChg>
      <pc:sldChg chg="modSp mod">
        <pc:chgData name="Leigh Roberts" userId="62b3502b4a77009d" providerId="LiveId" clId="{B83A1411-8280-46C7-9B77-872CAD5C5205}" dt="2024-10-28T09:42:35.384" v="2274" actId="20577"/>
        <pc:sldMkLst>
          <pc:docMk/>
          <pc:sldMk cId="1472171907" sldId="262"/>
        </pc:sldMkLst>
        <pc:spChg chg="mod">
          <ac:chgData name="Leigh Roberts" userId="62b3502b4a77009d" providerId="LiveId" clId="{B83A1411-8280-46C7-9B77-872CAD5C5205}" dt="2024-10-28T09:16:02.643" v="56" actId="20577"/>
          <ac:spMkLst>
            <pc:docMk/>
            <pc:sldMk cId="1472171907" sldId="262"/>
            <ac:spMk id="2" creationId="{8F1D0BBD-B0D4-DDE7-8EED-9DA33A86E24F}"/>
          </ac:spMkLst>
        </pc:spChg>
        <pc:spChg chg="mod">
          <ac:chgData name="Leigh Roberts" userId="62b3502b4a77009d" providerId="LiveId" clId="{B83A1411-8280-46C7-9B77-872CAD5C5205}" dt="2024-10-28T09:42:35.384" v="2274" actId="20577"/>
          <ac:spMkLst>
            <pc:docMk/>
            <pc:sldMk cId="1472171907" sldId="262"/>
            <ac:spMk id="3" creationId="{8BAD4703-51D0-2FE7-502C-BB919993862B}"/>
          </ac:spMkLst>
        </pc:spChg>
      </pc:sldChg>
      <pc:sldChg chg="del">
        <pc:chgData name="Leigh Roberts" userId="62b3502b4a77009d" providerId="LiveId" clId="{B83A1411-8280-46C7-9B77-872CAD5C5205}" dt="2024-10-28T09:40:27.768" v="2171" actId="2696"/>
        <pc:sldMkLst>
          <pc:docMk/>
          <pc:sldMk cId="152964200" sldId="263"/>
        </pc:sldMkLst>
      </pc:sldChg>
      <pc:sldChg chg="del">
        <pc:chgData name="Leigh Roberts" userId="62b3502b4a77009d" providerId="LiveId" clId="{B83A1411-8280-46C7-9B77-872CAD5C5205}" dt="2024-10-28T09:40:30.644" v="2172" actId="2696"/>
        <pc:sldMkLst>
          <pc:docMk/>
          <pc:sldMk cId="3633317568" sldId="264"/>
        </pc:sldMkLst>
      </pc:sldChg>
      <pc:sldChg chg="del">
        <pc:chgData name="Leigh Roberts" userId="62b3502b4a77009d" providerId="LiveId" clId="{B83A1411-8280-46C7-9B77-872CAD5C5205}" dt="2024-10-28T09:40:33.193" v="2173" actId="2696"/>
        <pc:sldMkLst>
          <pc:docMk/>
          <pc:sldMk cId="1584101622" sldId="265"/>
        </pc:sldMkLst>
      </pc:sldChg>
      <pc:sldChg chg="modSp add mod">
        <pc:chgData name="Leigh Roberts" userId="62b3502b4a77009d" providerId="LiveId" clId="{B83A1411-8280-46C7-9B77-872CAD5C5205}" dt="2024-10-28T10:04:42.350" v="4090" actId="27636"/>
        <pc:sldMkLst>
          <pc:docMk/>
          <pc:sldMk cId="3252918499" sldId="266"/>
        </pc:sldMkLst>
        <pc:spChg chg="mod">
          <ac:chgData name="Leigh Roberts" userId="62b3502b4a77009d" providerId="LiveId" clId="{B83A1411-8280-46C7-9B77-872CAD5C5205}" dt="2024-10-28T09:25:51.782" v="778" actId="20577"/>
          <ac:spMkLst>
            <pc:docMk/>
            <pc:sldMk cId="3252918499" sldId="266"/>
            <ac:spMk id="2" creationId="{C5EC84EA-7AB5-C18E-323F-C47104921A16}"/>
          </ac:spMkLst>
        </pc:spChg>
        <pc:spChg chg="mod">
          <ac:chgData name="Leigh Roberts" userId="62b3502b4a77009d" providerId="LiveId" clId="{B83A1411-8280-46C7-9B77-872CAD5C5205}" dt="2024-10-28T10:04:42.350" v="4090" actId="27636"/>
          <ac:spMkLst>
            <pc:docMk/>
            <pc:sldMk cId="3252918499" sldId="266"/>
            <ac:spMk id="3" creationId="{22C60EBC-7FE9-4368-8627-91BEAECE2095}"/>
          </ac:spMkLst>
        </pc:spChg>
      </pc:sldChg>
      <pc:sldChg chg="modSp add mod">
        <pc:chgData name="Leigh Roberts" userId="62b3502b4a77009d" providerId="LiveId" clId="{B83A1411-8280-46C7-9B77-872CAD5C5205}" dt="2024-10-28T10:05:29.413" v="4092" actId="27636"/>
        <pc:sldMkLst>
          <pc:docMk/>
          <pc:sldMk cId="2325485140" sldId="267"/>
        </pc:sldMkLst>
        <pc:spChg chg="mod">
          <ac:chgData name="Leigh Roberts" userId="62b3502b4a77009d" providerId="LiveId" clId="{B83A1411-8280-46C7-9B77-872CAD5C5205}" dt="2024-10-28T09:39:37.367" v="2065" actId="20577"/>
          <ac:spMkLst>
            <pc:docMk/>
            <pc:sldMk cId="2325485140" sldId="267"/>
            <ac:spMk id="2" creationId="{6D6E463A-B9C6-64DE-FFA0-1732268BEE10}"/>
          </ac:spMkLst>
        </pc:spChg>
        <pc:spChg chg="mod">
          <ac:chgData name="Leigh Roberts" userId="62b3502b4a77009d" providerId="LiveId" clId="{B83A1411-8280-46C7-9B77-872CAD5C5205}" dt="2024-10-28T10:05:29.413" v="4092" actId="27636"/>
          <ac:spMkLst>
            <pc:docMk/>
            <pc:sldMk cId="2325485140" sldId="267"/>
            <ac:spMk id="3" creationId="{2D764A14-5567-CB19-DF8F-B499DC4457B0}"/>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757889" y="493058"/>
            <a:ext cx="8676222" cy="1905001"/>
          </a:xfrm>
        </p:spPr>
        <p:txBody>
          <a:bodyPr anchor="b">
            <a:normAutofit/>
          </a:bodyPr>
          <a:lstStyle>
            <a:lvl1pPr algn="ctr">
              <a:defRPr sz="4800">
                <a:solidFill>
                  <a:schemeClr val="tx1"/>
                </a:solidFill>
                <a:effectLst>
                  <a:glow rad="38100">
                    <a:schemeClr val="bg1">
                      <a:lumMod val="65000"/>
                      <a:lumOff val="35000"/>
                      <a:alpha val="50000"/>
                    </a:schemeClr>
                  </a:glow>
                </a:effectLst>
                <a:latin typeface="+mn-lt"/>
              </a:defRPr>
            </a:lvl1pPr>
          </a:lstStyle>
          <a:p>
            <a:r>
              <a:rPr lang="en-GB" dirty="0" err="1"/>
              <a:t>tOPIC</a:t>
            </a:r>
            <a:endParaRPr lang="en-US" dirty="0"/>
          </a:p>
        </p:txBody>
      </p:sp>
      <p:sp>
        <p:nvSpPr>
          <p:cNvPr id="3" name="Subtitle 2"/>
          <p:cNvSpPr>
            <a:spLocks noGrp="1"/>
          </p:cNvSpPr>
          <p:nvPr>
            <p:ph type="subTitle" idx="1" hasCustomPrompt="1"/>
          </p:nvPr>
        </p:nvSpPr>
        <p:spPr>
          <a:xfrm>
            <a:off x="1757889" y="2514600"/>
            <a:ext cx="8676222" cy="699247"/>
          </a:xfrm>
        </p:spPr>
        <p:txBody>
          <a:bodyPr anchor="t">
            <a:normAutofit/>
          </a:bodyPr>
          <a:lstStyle>
            <a:lvl1pPr marL="0" indent="0" algn="ctr">
              <a:buNone/>
              <a:defRPr sz="2100">
                <a:solidFill>
                  <a:srgbClr val="D9AD40"/>
                </a:solidFill>
                <a:effectLst>
                  <a:glow rad="38100">
                    <a:schemeClr val="bg1">
                      <a:lumMod val="50000"/>
                      <a:lumOff val="50000"/>
                      <a:alpha val="20000"/>
                    </a:schemeClr>
                  </a:glo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SPEAKER</a:t>
            </a:r>
            <a:endParaRPr lang="en-US" dirty="0"/>
          </a:p>
        </p:txBody>
      </p:sp>
      <p:pic>
        <p:nvPicPr>
          <p:cNvPr id="9" name="Picture 8">
            <a:extLst>
              <a:ext uri="{FF2B5EF4-FFF2-40B4-BE49-F238E27FC236}">
                <a16:creationId xmlns:a16="http://schemas.microsoft.com/office/drawing/2014/main" id="{58DA4622-60F4-37AC-9D38-7003C0255109}"/>
              </a:ext>
            </a:extLst>
          </p:cNvPr>
          <p:cNvPicPr>
            <a:picLocks noChangeAspect="1"/>
          </p:cNvPicPr>
          <p:nvPr userDrawn="1"/>
        </p:nvPicPr>
        <p:blipFill rotWithShape="1">
          <a:blip r:embed="rId2"/>
          <a:srcRect l="750"/>
          <a:stretch/>
        </p:blipFill>
        <p:spPr>
          <a:xfrm>
            <a:off x="0" y="4172306"/>
            <a:ext cx="12191999" cy="2685693"/>
          </a:xfrm>
          <a:prstGeom prst="rect">
            <a:avLst/>
          </a:prstGeom>
        </p:spPr>
      </p:pic>
    </p:spTree>
    <p:extLst>
      <p:ext uri="{BB962C8B-B14F-4D97-AF65-F5344CB8AC3E}">
        <p14:creationId xmlns:p14="http://schemas.microsoft.com/office/powerpoint/2010/main" val="12387772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CEAE1-5698-4A92-A338-0A9688CACE78}"/>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C50BCBE0-3D0A-87BD-1530-A703CDED17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23B6525-D302-746E-8970-28892C1EA7C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371A31C8-667B-A4CD-EF1B-21D4FD845F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007EA3-7A73-6395-0107-FE320353753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0CD1A61A-CC8C-0DF2-0475-6DE53E3BEA4C}"/>
              </a:ext>
            </a:extLst>
          </p:cNvPr>
          <p:cNvSpPr>
            <a:spLocks noGrp="1"/>
          </p:cNvSpPr>
          <p:nvPr>
            <p:ph type="dt" sz="half" idx="10"/>
          </p:nvPr>
        </p:nvSpPr>
        <p:spPr/>
        <p:txBody>
          <a:bodyPr/>
          <a:lstStyle/>
          <a:p>
            <a:fld id="{603961C6-F712-47B7-B689-795BA675A621}" type="datetimeFigureOut">
              <a:rPr lang="en-ZA" smtClean="0"/>
              <a:t>2024/10/28</a:t>
            </a:fld>
            <a:endParaRPr lang="en-ZA"/>
          </a:p>
        </p:txBody>
      </p:sp>
      <p:sp>
        <p:nvSpPr>
          <p:cNvPr id="8" name="Footer Placeholder 7">
            <a:extLst>
              <a:ext uri="{FF2B5EF4-FFF2-40B4-BE49-F238E27FC236}">
                <a16:creationId xmlns:a16="http://schemas.microsoft.com/office/drawing/2014/main" id="{F701DCFA-C1E9-6312-9F57-C177A20BC229}"/>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0F2B9846-75CB-D9EF-4FD6-06F93BDE08D7}"/>
              </a:ext>
            </a:extLst>
          </p:cNvPr>
          <p:cNvSpPr>
            <a:spLocks noGrp="1"/>
          </p:cNvSpPr>
          <p:nvPr>
            <p:ph type="sldNum" sz="quarter" idx="12"/>
          </p:nvPr>
        </p:nvSpPr>
        <p:spPr/>
        <p:txBody>
          <a:bodyPr/>
          <a:lstStyle/>
          <a:p>
            <a:fld id="{97C84586-E727-480F-B7C2-4FA48F377A0F}" type="slidenum">
              <a:rPr lang="en-ZA" smtClean="0"/>
              <a:t>‹#›</a:t>
            </a:fld>
            <a:endParaRPr lang="en-ZA"/>
          </a:p>
        </p:txBody>
      </p:sp>
    </p:spTree>
    <p:extLst>
      <p:ext uri="{BB962C8B-B14F-4D97-AF65-F5344CB8AC3E}">
        <p14:creationId xmlns:p14="http://schemas.microsoft.com/office/powerpoint/2010/main" val="4224588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3904A-7375-3456-AFD0-807B5B2343CA}"/>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720862A0-8228-88C8-6BBF-614E81501AB8}"/>
              </a:ext>
            </a:extLst>
          </p:cNvPr>
          <p:cNvSpPr>
            <a:spLocks noGrp="1"/>
          </p:cNvSpPr>
          <p:nvPr>
            <p:ph type="dt" sz="half" idx="10"/>
          </p:nvPr>
        </p:nvSpPr>
        <p:spPr/>
        <p:txBody>
          <a:bodyPr/>
          <a:lstStyle/>
          <a:p>
            <a:fld id="{603961C6-F712-47B7-B689-795BA675A621}" type="datetimeFigureOut">
              <a:rPr lang="en-ZA" smtClean="0"/>
              <a:t>2024/10/28</a:t>
            </a:fld>
            <a:endParaRPr lang="en-ZA"/>
          </a:p>
        </p:txBody>
      </p:sp>
      <p:sp>
        <p:nvSpPr>
          <p:cNvPr id="4" name="Footer Placeholder 3">
            <a:extLst>
              <a:ext uri="{FF2B5EF4-FFF2-40B4-BE49-F238E27FC236}">
                <a16:creationId xmlns:a16="http://schemas.microsoft.com/office/drawing/2014/main" id="{B1BCE623-E2B4-8AA4-46D0-4938407893FC}"/>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6211177F-EB97-5C37-0D75-5DB1F4B386EE}"/>
              </a:ext>
            </a:extLst>
          </p:cNvPr>
          <p:cNvSpPr>
            <a:spLocks noGrp="1"/>
          </p:cNvSpPr>
          <p:nvPr>
            <p:ph type="sldNum" sz="quarter" idx="12"/>
          </p:nvPr>
        </p:nvSpPr>
        <p:spPr/>
        <p:txBody>
          <a:bodyPr/>
          <a:lstStyle/>
          <a:p>
            <a:fld id="{97C84586-E727-480F-B7C2-4FA48F377A0F}" type="slidenum">
              <a:rPr lang="en-ZA" smtClean="0"/>
              <a:t>‹#›</a:t>
            </a:fld>
            <a:endParaRPr lang="en-ZA"/>
          </a:p>
        </p:txBody>
      </p:sp>
    </p:spTree>
    <p:extLst>
      <p:ext uri="{BB962C8B-B14F-4D97-AF65-F5344CB8AC3E}">
        <p14:creationId xmlns:p14="http://schemas.microsoft.com/office/powerpoint/2010/main" val="197386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FE00A9-5078-24AA-14F3-29765AE58184}"/>
              </a:ext>
            </a:extLst>
          </p:cNvPr>
          <p:cNvSpPr>
            <a:spLocks noGrp="1"/>
          </p:cNvSpPr>
          <p:nvPr>
            <p:ph type="dt" sz="half" idx="10"/>
          </p:nvPr>
        </p:nvSpPr>
        <p:spPr/>
        <p:txBody>
          <a:bodyPr/>
          <a:lstStyle/>
          <a:p>
            <a:fld id="{603961C6-F712-47B7-B689-795BA675A621}" type="datetimeFigureOut">
              <a:rPr lang="en-ZA" smtClean="0"/>
              <a:t>2024/10/28</a:t>
            </a:fld>
            <a:endParaRPr lang="en-ZA"/>
          </a:p>
        </p:txBody>
      </p:sp>
      <p:sp>
        <p:nvSpPr>
          <p:cNvPr id="3" name="Footer Placeholder 2">
            <a:extLst>
              <a:ext uri="{FF2B5EF4-FFF2-40B4-BE49-F238E27FC236}">
                <a16:creationId xmlns:a16="http://schemas.microsoft.com/office/drawing/2014/main" id="{F7922FA7-45D4-F3F6-42AC-1E507191FBC9}"/>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66090141-6321-4383-2049-F6F4FE973524}"/>
              </a:ext>
            </a:extLst>
          </p:cNvPr>
          <p:cNvSpPr>
            <a:spLocks noGrp="1"/>
          </p:cNvSpPr>
          <p:nvPr>
            <p:ph type="sldNum" sz="quarter" idx="12"/>
          </p:nvPr>
        </p:nvSpPr>
        <p:spPr/>
        <p:txBody>
          <a:bodyPr/>
          <a:lstStyle/>
          <a:p>
            <a:fld id="{97C84586-E727-480F-B7C2-4FA48F377A0F}" type="slidenum">
              <a:rPr lang="en-ZA" smtClean="0"/>
              <a:t>‹#›</a:t>
            </a:fld>
            <a:endParaRPr lang="en-ZA"/>
          </a:p>
        </p:txBody>
      </p:sp>
    </p:spTree>
    <p:extLst>
      <p:ext uri="{BB962C8B-B14F-4D97-AF65-F5344CB8AC3E}">
        <p14:creationId xmlns:p14="http://schemas.microsoft.com/office/powerpoint/2010/main" val="36274206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7041B-A57B-EF99-88D8-79B12961C1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3B66A636-1621-4E43-D84C-FB0051B532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5DC28E63-C9BD-FF87-0246-8E296F2836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8DF78D-139B-5D6B-35B5-73166446AC09}"/>
              </a:ext>
            </a:extLst>
          </p:cNvPr>
          <p:cNvSpPr>
            <a:spLocks noGrp="1"/>
          </p:cNvSpPr>
          <p:nvPr>
            <p:ph type="dt" sz="half" idx="10"/>
          </p:nvPr>
        </p:nvSpPr>
        <p:spPr/>
        <p:txBody>
          <a:bodyPr/>
          <a:lstStyle/>
          <a:p>
            <a:fld id="{603961C6-F712-47B7-B689-795BA675A621}" type="datetimeFigureOut">
              <a:rPr lang="en-ZA" smtClean="0"/>
              <a:t>2024/10/28</a:t>
            </a:fld>
            <a:endParaRPr lang="en-ZA"/>
          </a:p>
        </p:txBody>
      </p:sp>
      <p:sp>
        <p:nvSpPr>
          <p:cNvPr id="6" name="Footer Placeholder 5">
            <a:extLst>
              <a:ext uri="{FF2B5EF4-FFF2-40B4-BE49-F238E27FC236}">
                <a16:creationId xmlns:a16="http://schemas.microsoft.com/office/drawing/2014/main" id="{718D8F5E-B79B-3B33-54AC-223C2025B7CF}"/>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1D2C1901-FF67-2381-C28F-1B9B3C88F0DD}"/>
              </a:ext>
            </a:extLst>
          </p:cNvPr>
          <p:cNvSpPr>
            <a:spLocks noGrp="1"/>
          </p:cNvSpPr>
          <p:nvPr>
            <p:ph type="sldNum" sz="quarter" idx="12"/>
          </p:nvPr>
        </p:nvSpPr>
        <p:spPr/>
        <p:txBody>
          <a:bodyPr/>
          <a:lstStyle/>
          <a:p>
            <a:fld id="{97C84586-E727-480F-B7C2-4FA48F377A0F}" type="slidenum">
              <a:rPr lang="en-ZA" smtClean="0"/>
              <a:t>‹#›</a:t>
            </a:fld>
            <a:endParaRPr lang="en-ZA"/>
          </a:p>
        </p:txBody>
      </p:sp>
    </p:spTree>
    <p:extLst>
      <p:ext uri="{BB962C8B-B14F-4D97-AF65-F5344CB8AC3E}">
        <p14:creationId xmlns:p14="http://schemas.microsoft.com/office/powerpoint/2010/main" val="13604827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9CCC8-4AE1-E68A-592E-56D632A741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8CE6B8B7-4E8A-3CB0-E13B-322E7CA87A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21A05DC4-4EFE-A5AE-8EC0-06C95753E4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EE05B4-D3EE-CCCD-F31B-4A1D4DE0E43C}"/>
              </a:ext>
            </a:extLst>
          </p:cNvPr>
          <p:cNvSpPr>
            <a:spLocks noGrp="1"/>
          </p:cNvSpPr>
          <p:nvPr>
            <p:ph type="dt" sz="half" idx="10"/>
          </p:nvPr>
        </p:nvSpPr>
        <p:spPr/>
        <p:txBody>
          <a:bodyPr/>
          <a:lstStyle/>
          <a:p>
            <a:fld id="{603961C6-F712-47B7-B689-795BA675A621}" type="datetimeFigureOut">
              <a:rPr lang="en-ZA" smtClean="0"/>
              <a:t>2024/10/28</a:t>
            </a:fld>
            <a:endParaRPr lang="en-ZA"/>
          </a:p>
        </p:txBody>
      </p:sp>
      <p:sp>
        <p:nvSpPr>
          <p:cNvPr id="6" name="Footer Placeholder 5">
            <a:extLst>
              <a:ext uri="{FF2B5EF4-FFF2-40B4-BE49-F238E27FC236}">
                <a16:creationId xmlns:a16="http://schemas.microsoft.com/office/drawing/2014/main" id="{5DA94300-44D0-A95A-4644-C0842629A0A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2F60FA85-21DF-8A9C-8FAB-4D2E4710F2D2}"/>
              </a:ext>
            </a:extLst>
          </p:cNvPr>
          <p:cNvSpPr>
            <a:spLocks noGrp="1"/>
          </p:cNvSpPr>
          <p:nvPr>
            <p:ph type="sldNum" sz="quarter" idx="12"/>
          </p:nvPr>
        </p:nvSpPr>
        <p:spPr/>
        <p:txBody>
          <a:bodyPr/>
          <a:lstStyle/>
          <a:p>
            <a:fld id="{97C84586-E727-480F-B7C2-4FA48F377A0F}" type="slidenum">
              <a:rPr lang="en-ZA" smtClean="0"/>
              <a:t>‹#›</a:t>
            </a:fld>
            <a:endParaRPr lang="en-ZA"/>
          </a:p>
        </p:txBody>
      </p:sp>
    </p:spTree>
    <p:extLst>
      <p:ext uri="{BB962C8B-B14F-4D97-AF65-F5344CB8AC3E}">
        <p14:creationId xmlns:p14="http://schemas.microsoft.com/office/powerpoint/2010/main" val="25012005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72C59-ACA8-D44E-36D5-141A86AC1C27}"/>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8F0BD58D-BC4E-D2A7-E5B7-328B092F82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D3F695F-AE72-90CC-B3FA-0C967AFA60CD}"/>
              </a:ext>
            </a:extLst>
          </p:cNvPr>
          <p:cNvSpPr>
            <a:spLocks noGrp="1"/>
          </p:cNvSpPr>
          <p:nvPr>
            <p:ph type="dt" sz="half" idx="10"/>
          </p:nvPr>
        </p:nvSpPr>
        <p:spPr/>
        <p:txBody>
          <a:bodyPr/>
          <a:lstStyle/>
          <a:p>
            <a:fld id="{603961C6-F712-47B7-B689-795BA675A621}" type="datetimeFigureOut">
              <a:rPr lang="en-ZA" smtClean="0"/>
              <a:t>2024/10/28</a:t>
            </a:fld>
            <a:endParaRPr lang="en-ZA"/>
          </a:p>
        </p:txBody>
      </p:sp>
      <p:sp>
        <p:nvSpPr>
          <p:cNvPr id="5" name="Footer Placeholder 4">
            <a:extLst>
              <a:ext uri="{FF2B5EF4-FFF2-40B4-BE49-F238E27FC236}">
                <a16:creationId xmlns:a16="http://schemas.microsoft.com/office/drawing/2014/main" id="{2D1FA9BA-8648-0BC5-1F57-2E0B1F346914}"/>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E4B0273-ACA1-CD22-7EE6-A4204DE9034D}"/>
              </a:ext>
            </a:extLst>
          </p:cNvPr>
          <p:cNvSpPr>
            <a:spLocks noGrp="1"/>
          </p:cNvSpPr>
          <p:nvPr>
            <p:ph type="sldNum" sz="quarter" idx="12"/>
          </p:nvPr>
        </p:nvSpPr>
        <p:spPr/>
        <p:txBody>
          <a:bodyPr/>
          <a:lstStyle/>
          <a:p>
            <a:fld id="{97C84586-E727-480F-B7C2-4FA48F377A0F}" type="slidenum">
              <a:rPr lang="en-ZA" smtClean="0"/>
              <a:t>‹#›</a:t>
            </a:fld>
            <a:endParaRPr lang="en-ZA"/>
          </a:p>
        </p:txBody>
      </p:sp>
    </p:spTree>
    <p:extLst>
      <p:ext uri="{BB962C8B-B14F-4D97-AF65-F5344CB8AC3E}">
        <p14:creationId xmlns:p14="http://schemas.microsoft.com/office/powerpoint/2010/main" val="3947682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3B66EA-70FD-4A19-FD02-F8C32A80CCA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055C9A8-9D1F-F49A-BB0C-39BA76C670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EA63D68-6E51-BAA8-880A-3916240AAB25}"/>
              </a:ext>
            </a:extLst>
          </p:cNvPr>
          <p:cNvSpPr>
            <a:spLocks noGrp="1"/>
          </p:cNvSpPr>
          <p:nvPr>
            <p:ph type="dt" sz="half" idx="10"/>
          </p:nvPr>
        </p:nvSpPr>
        <p:spPr/>
        <p:txBody>
          <a:bodyPr/>
          <a:lstStyle/>
          <a:p>
            <a:fld id="{603961C6-F712-47B7-B689-795BA675A621}" type="datetimeFigureOut">
              <a:rPr lang="en-ZA" smtClean="0"/>
              <a:t>2024/10/28</a:t>
            </a:fld>
            <a:endParaRPr lang="en-ZA"/>
          </a:p>
        </p:txBody>
      </p:sp>
      <p:sp>
        <p:nvSpPr>
          <p:cNvPr id="5" name="Footer Placeholder 4">
            <a:extLst>
              <a:ext uri="{FF2B5EF4-FFF2-40B4-BE49-F238E27FC236}">
                <a16:creationId xmlns:a16="http://schemas.microsoft.com/office/drawing/2014/main" id="{9B4BAB4E-22C9-C912-744B-A5D00E637F41}"/>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804EF78-035B-12CA-1DC9-F142F0632142}"/>
              </a:ext>
            </a:extLst>
          </p:cNvPr>
          <p:cNvSpPr>
            <a:spLocks noGrp="1"/>
          </p:cNvSpPr>
          <p:nvPr>
            <p:ph type="sldNum" sz="quarter" idx="12"/>
          </p:nvPr>
        </p:nvSpPr>
        <p:spPr/>
        <p:txBody>
          <a:bodyPr/>
          <a:lstStyle/>
          <a:p>
            <a:fld id="{97C84586-E727-480F-B7C2-4FA48F377A0F}" type="slidenum">
              <a:rPr lang="en-ZA" smtClean="0"/>
              <a:t>‹#›</a:t>
            </a:fld>
            <a:endParaRPr lang="en-ZA"/>
          </a:p>
        </p:txBody>
      </p:sp>
    </p:spTree>
    <p:extLst>
      <p:ext uri="{BB962C8B-B14F-4D97-AF65-F5344CB8AC3E}">
        <p14:creationId xmlns:p14="http://schemas.microsoft.com/office/powerpoint/2010/main" val="3200704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1017494"/>
          </a:xfrm>
        </p:spPr>
        <p:txBody>
          <a:bodyPr/>
          <a:lstStyle/>
          <a:p>
            <a:r>
              <a:rPr lang="en-GB"/>
              <a:t>Click to edit Master title style</a:t>
            </a:r>
            <a:endParaRPr lang="en-US" dirty="0"/>
          </a:p>
        </p:txBody>
      </p:sp>
      <p:sp>
        <p:nvSpPr>
          <p:cNvPr id="3" name="Content Placeholder 2"/>
          <p:cNvSpPr>
            <a:spLocks noGrp="1"/>
          </p:cNvSpPr>
          <p:nvPr>
            <p:ph idx="1"/>
          </p:nvPr>
        </p:nvSpPr>
        <p:spPr>
          <a:xfrm>
            <a:off x="1141413" y="1909483"/>
            <a:ext cx="9905998" cy="3881718"/>
          </a:xfrm>
        </p:spPr>
        <p:txBody>
          <a:bodyPr anchor="t"/>
          <a:lstStyle>
            <a:lvl1pPr>
              <a:buClr>
                <a:srgbClr val="D9AD40"/>
              </a:buClr>
              <a:defRPr/>
            </a:lvl1pPr>
            <a:lvl2pPr>
              <a:buClr>
                <a:srgbClr val="D9AD40"/>
              </a:buClr>
              <a:defRPr/>
            </a:lvl2pPr>
            <a:lvl3pPr>
              <a:buClr>
                <a:srgbClr val="D9AD40"/>
              </a:buClr>
              <a:defRPr/>
            </a:lvl3pPr>
            <a:lvl4pPr>
              <a:buClr>
                <a:srgbClr val="D9AD40"/>
              </a:buClr>
              <a:defRPr/>
            </a:lvl4pPr>
            <a:lvl5pPr>
              <a:buClr>
                <a:srgbClr val="D9AD40"/>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7344721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1259541"/>
          </a:xfrm>
        </p:spPr>
        <p:txBody>
          <a:bodyPr/>
          <a:lstStyle>
            <a:lvl1pPr>
              <a:defRPr>
                <a:effectLst>
                  <a:glow rad="38100">
                    <a:schemeClr val="bg1">
                      <a:lumMod val="65000"/>
                      <a:lumOff val="35000"/>
                      <a:alpha val="40000"/>
                    </a:schemeClr>
                  </a:glow>
                </a:effectLst>
              </a:defRPr>
            </a:lvl1pPr>
          </a:lstStyle>
          <a:p>
            <a:r>
              <a:rPr lang="en-GB" dirty="0"/>
              <a:t>Click to edit Master title style</a:t>
            </a:r>
            <a:endParaRPr lang="en-US" dirty="0"/>
          </a:p>
        </p:txBody>
      </p:sp>
      <p:sp>
        <p:nvSpPr>
          <p:cNvPr id="3" name="Content Placeholder 2"/>
          <p:cNvSpPr>
            <a:spLocks noGrp="1"/>
          </p:cNvSpPr>
          <p:nvPr>
            <p:ph sz="half" idx="1"/>
          </p:nvPr>
        </p:nvSpPr>
        <p:spPr>
          <a:xfrm>
            <a:off x="1141412" y="1961217"/>
            <a:ext cx="4876800" cy="3829984"/>
          </a:xfrm>
        </p:spPr>
        <p:txBody>
          <a:bodyPr anchor="t">
            <a:normAutofit/>
          </a:bodyPr>
          <a:lstStyle>
            <a:lvl1pPr>
              <a:buClr>
                <a:srgbClr val="D9AD40"/>
              </a:buClr>
              <a:defRPr sz="1800">
                <a:effectLst>
                  <a:glow rad="38100">
                    <a:schemeClr val="bg1">
                      <a:lumMod val="50000"/>
                      <a:lumOff val="50000"/>
                      <a:alpha val="20000"/>
                    </a:schemeClr>
                  </a:glow>
                </a:effectLst>
              </a:defRPr>
            </a:lvl1pPr>
            <a:lvl2pPr>
              <a:buClr>
                <a:srgbClr val="D9AD40"/>
              </a:buClr>
              <a:defRPr sz="1600">
                <a:effectLst>
                  <a:glow rad="38100">
                    <a:schemeClr val="bg1">
                      <a:lumMod val="50000"/>
                      <a:lumOff val="50000"/>
                      <a:alpha val="20000"/>
                    </a:schemeClr>
                  </a:glow>
                </a:effectLst>
              </a:defRPr>
            </a:lvl2pPr>
            <a:lvl3pPr>
              <a:buClr>
                <a:srgbClr val="D9AD40"/>
              </a:buClr>
              <a:defRPr sz="1400">
                <a:effectLst>
                  <a:glow rad="38100">
                    <a:schemeClr val="bg1">
                      <a:lumMod val="50000"/>
                      <a:lumOff val="50000"/>
                      <a:alpha val="20000"/>
                    </a:schemeClr>
                  </a:glow>
                </a:effectLst>
              </a:defRPr>
            </a:lvl3pPr>
            <a:lvl4pPr>
              <a:buClr>
                <a:srgbClr val="D9AD40"/>
              </a:buClr>
              <a:defRPr sz="1200">
                <a:effectLst>
                  <a:glow rad="38100">
                    <a:schemeClr val="bg1">
                      <a:lumMod val="50000"/>
                      <a:lumOff val="50000"/>
                      <a:alpha val="20000"/>
                    </a:schemeClr>
                  </a:glow>
                </a:effectLst>
              </a:defRPr>
            </a:lvl4pPr>
            <a:lvl5pPr>
              <a:buClr>
                <a:srgbClr val="D9AD40"/>
              </a:buClr>
              <a:defRPr sz="1200">
                <a:effectLst>
                  <a:glow rad="38100">
                    <a:schemeClr val="bg1">
                      <a:lumMod val="50000"/>
                      <a:lumOff val="50000"/>
                      <a:alpha val="20000"/>
                    </a:schemeClr>
                  </a:glow>
                </a:effectLst>
              </a:defRPr>
            </a:lvl5pPr>
            <a:lvl6pPr>
              <a:defRPr sz="1200"/>
            </a:lvl6pPr>
            <a:lvl7pPr>
              <a:defRPr sz="1200"/>
            </a:lvl7pPr>
            <a:lvl8pPr>
              <a:defRPr sz="1200"/>
            </a:lvl8pPr>
            <a:lvl9pPr>
              <a:defRPr sz="12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6170612" y="1961215"/>
            <a:ext cx="4876800" cy="3829985"/>
          </a:xfrm>
        </p:spPr>
        <p:txBody>
          <a:bodyPr anchor="t">
            <a:normAutofit/>
          </a:bodyPr>
          <a:lstStyle>
            <a:lvl1pPr>
              <a:defRPr sz="1800">
                <a:effectLst>
                  <a:glow rad="38100">
                    <a:schemeClr val="bg1">
                      <a:lumMod val="50000"/>
                      <a:lumOff val="50000"/>
                      <a:alpha val="20000"/>
                    </a:schemeClr>
                  </a:glow>
                </a:effectLst>
              </a:defRPr>
            </a:lvl1pPr>
            <a:lvl2pPr>
              <a:defRPr sz="1600">
                <a:effectLst>
                  <a:glow rad="38100">
                    <a:schemeClr val="bg1">
                      <a:lumMod val="50000"/>
                      <a:lumOff val="50000"/>
                      <a:alpha val="20000"/>
                    </a:schemeClr>
                  </a:glow>
                </a:effectLst>
              </a:defRPr>
            </a:lvl2pPr>
            <a:lvl3pPr>
              <a:defRPr sz="1400">
                <a:effectLst>
                  <a:glow rad="38100">
                    <a:schemeClr val="bg1">
                      <a:lumMod val="50000"/>
                      <a:lumOff val="50000"/>
                      <a:alpha val="20000"/>
                    </a:schemeClr>
                  </a:glow>
                </a:effectLst>
              </a:defRPr>
            </a:lvl3pPr>
            <a:lvl4pPr>
              <a:defRPr sz="1200">
                <a:effectLst>
                  <a:glow rad="38100">
                    <a:schemeClr val="bg1">
                      <a:lumMod val="50000"/>
                      <a:lumOff val="50000"/>
                      <a:alpha val="20000"/>
                    </a:schemeClr>
                  </a:glow>
                </a:effectLst>
              </a:defRPr>
            </a:lvl4pPr>
            <a:lvl5pPr>
              <a:defRPr sz="1200">
                <a:effectLst>
                  <a:glow rad="38100">
                    <a:schemeClr val="bg1">
                      <a:lumMod val="50000"/>
                      <a:lumOff val="50000"/>
                      <a:alpha val="20000"/>
                    </a:schemeClr>
                  </a:glow>
                </a:effectLst>
              </a:defRPr>
            </a:lvl5pPr>
            <a:lvl6pPr>
              <a:defRPr sz="1200"/>
            </a:lvl6pPr>
            <a:lvl7pPr>
              <a:defRPr sz="1200"/>
            </a:lvl7pPr>
            <a:lvl8pPr>
              <a:defRPr sz="1200"/>
            </a:lvl8pPr>
            <a:lvl9pPr>
              <a:defRPr sz="12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9222990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586E2-4D97-9644-A29B-FF60773F8EBD}"/>
              </a:ext>
            </a:extLst>
          </p:cNvPr>
          <p:cNvSpPr>
            <a:spLocks noGrp="1"/>
          </p:cNvSpPr>
          <p:nvPr>
            <p:ph type="title"/>
          </p:nvPr>
        </p:nvSpPr>
        <p:spPr>
          <a:xfrm>
            <a:off x="1141413" y="609600"/>
            <a:ext cx="9905998" cy="1017494"/>
          </a:xfrm>
        </p:spPr>
        <p:txBody>
          <a:bodyPr/>
          <a:lstStyle>
            <a:lvl1pPr>
              <a:defRPr>
                <a:effectLst>
                  <a:glow rad="38100">
                    <a:schemeClr val="bg1">
                      <a:lumMod val="65000"/>
                      <a:lumOff val="35000"/>
                      <a:alpha val="40000"/>
                    </a:schemeClr>
                  </a:glow>
                </a:effectLst>
              </a:defRPr>
            </a:lvl1pPr>
          </a:lstStyle>
          <a:p>
            <a:r>
              <a:rPr lang="en-GB" dirty="0"/>
              <a:t>Click to edit Master title style</a:t>
            </a:r>
            <a:endParaRPr lang="en-US" dirty="0"/>
          </a:p>
        </p:txBody>
      </p:sp>
    </p:spTree>
    <p:extLst>
      <p:ext uri="{BB962C8B-B14F-4D97-AF65-F5344CB8AC3E}">
        <p14:creationId xmlns:p14="http://schemas.microsoft.com/office/powerpoint/2010/main" val="21264724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14866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168CC-EB12-B4B9-A89F-EA78E4DC4D1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5D7CEB21-1351-D887-BD65-EA6DD43559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1B5CD8CA-D04B-2921-4B29-52DD266CBD6B}"/>
              </a:ext>
            </a:extLst>
          </p:cNvPr>
          <p:cNvSpPr>
            <a:spLocks noGrp="1"/>
          </p:cNvSpPr>
          <p:nvPr>
            <p:ph type="dt" sz="half" idx="10"/>
          </p:nvPr>
        </p:nvSpPr>
        <p:spPr/>
        <p:txBody>
          <a:bodyPr/>
          <a:lstStyle/>
          <a:p>
            <a:fld id="{603961C6-F712-47B7-B689-795BA675A621}" type="datetimeFigureOut">
              <a:rPr lang="en-ZA" smtClean="0"/>
              <a:t>2024/10/28</a:t>
            </a:fld>
            <a:endParaRPr lang="en-ZA"/>
          </a:p>
        </p:txBody>
      </p:sp>
      <p:sp>
        <p:nvSpPr>
          <p:cNvPr id="5" name="Footer Placeholder 4">
            <a:extLst>
              <a:ext uri="{FF2B5EF4-FFF2-40B4-BE49-F238E27FC236}">
                <a16:creationId xmlns:a16="http://schemas.microsoft.com/office/drawing/2014/main" id="{0BA99B60-FE4D-B151-2134-B5236335A68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6CD19C3-3D18-FFA1-9E16-0674A2238712}"/>
              </a:ext>
            </a:extLst>
          </p:cNvPr>
          <p:cNvSpPr>
            <a:spLocks noGrp="1"/>
          </p:cNvSpPr>
          <p:nvPr>
            <p:ph type="sldNum" sz="quarter" idx="12"/>
          </p:nvPr>
        </p:nvSpPr>
        <p:spPr/>
        <p:txBody>
          <a:bodyPr/>
          <a:lstStyle/>
          <a:p>
            <a:fld id="{97C84586-E727-480F-B7C2-4FA48F377A0F}" type="slidenum">
              <a:rPr lang="en-ZA" smtClean="0"/>
              <a:t>‹#›</a:t>
            </a:fld>
            <a:endParaRPr lang="en-ZA"/>
          </a:p>
        </p:txBody>
      </p:sp>
    </p:spTree>
    <p:extLst>
      <p:ext uri="{BB962C8B-B14F-4D97-AF65-F5344CB8AC3E}">
        <p14:creationId xmlns:p14="http://schemas.microsoft.com/office/powerpoint/2010/main" val="2936793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73EB5-2BC2-3AF2-A4AA-7E69AEF07171}"/>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1CEB2242-CD87-8DFA-DE08-D31B32EC7F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6B456AE-048D-721E-9FE6-94E6718E4472}"/>
              </a:ext>
            </a:extLst>
          </p:cNvPr>
          <p:cNvSpPr>
            <a:spLocks noGrp="1"/>
          </p:cNvSpPr>
          <p:nvPr>
            <p:ph type="dt" sz="half" idx="10"/>
          </p:nvPr>
        </p:nvSpPr>
        <p:spPr/>
        <p:txBody>
          <a:bodyPr/>
          <a:lstStyle/>
          <a:p>
            <a:fld id="{603961C6-F712-47B7-B689-795BA675A621}" type="datetimeFigureOut">
              <a:rPr lang="en-ZA" smtClean="0"/>
              <a:t>2024/10/28</a:t>
            </a:fld>
            <a:endParaRPr lang="en-ZA"/>
          </a:p>
        </p:txBody>
      </p:sp>
      <p:sp>
        <p:nvSpPr>
          <p:cNvPr id="5" name="Footer Placeholder 4">
            <a:extLst>
              <a:ext uri="{FF2B5EF4-FFF2-40B4-BE49-F238E27FC236}">
                <a16:creationId xmlns:a16="http://schemas.microsoft.com/office/drawing/2014/main" id="{8F89AABD-D33D-45A4-6591-050AB066D571}"/>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666706D-84FF-9848-9BAC-62FD2927199F}"/>
              </a:ext>
            </a:extLst>
          </p:cNvPr>
          <p:cNvSpPr>
            <a:spLocks noGrp="1"/>
          </p:cNvSpPr>
          <p:nvPr>
            <p:ph type="sldNum" sz="quarter" idx="12"/>
          </p:nvPr>
        </p:nvSpPr>
        <p:spPr/>
        <p:txBody>
          <a:bodyPr/>
          <a:lstStyle/>
          <a:p>
            <a:fld id="{97C84586-E727-480F-B7C2-4FA48F377A0F}" type="slidenum">
              <a:rPr lang="en-ZA" smtClean="0"/>
              <a:t>‹#›</a:t>
            </a:fld>
            <a:endParaRPr lang="en-ZA"/>
          </a:p>
        </p:txBody>
      </p:sp>
    </p:spTree>
    <p:extLst>
      <p:ext uri="{BB962C8B-B14F-4D97-AF65-F5344CB8AC3E}">
        <p14:creationId xmlns:p14="http://schemas.microsoft.com/office/powerpoint/2010/main" val="3145146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42529-9F5F-97A9-B1EE-C308A36EBD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6491A482-2A77-904B-F36D-E6BBFD98807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2B09A3-1EC8-6AF8-2295-D07A4E042DB9}"/>
              </a:ext>
            </a:extLst>
          </p:cNvPr>
          <p:cNvSpPr>
            <a:spLocks noGrp="1"/>
          </p:cNvSpPr>
          <p:nvPr>
            <p:ph type="dt" sz="half" idx="10"/>
          </p:nvPr>
        </p:nvSpPr>
        <p:spPr/>
        <p:txBody>
          <a:bodyPr/>
          <a:lstStyle/>
          <a:p>
            <a:fld id="{603961C6-F712-47B7-B689-795BA675A621}" type="datetimeFigureOut">
              <a:rPr lang="en-ZA" smtClean="0"/>
              <a:t>2024/10/28</a:t>
            </a:fld>
            <a:endParaRPr lang="en-ZA"/>
          </a:p>
        </p:txBody>
      </p:sp>
      <p:sp>
        <p:nvSpPr>
          <p:cNvPr id="5" name="Footer Placeholder 4">
            <a:extLst>
              <a:ext uri="{FF2B5EF4-FFF2-40B4-BE49-F238E27FC236}">
                <a16:creationId xmlns:a16="http://schemas.microsoft.com/office/drawing/2014/main" id="{3A085FAD-2165-4E4C-F0BC-B3F1B1D348B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EA80D02-7284-8A4D-7860-13B2290D311B}"/>
              </a:ext>
            </a:extLst>
          </p:cNvPr>
          <p:cNvSpPr>
            <a:spLocks noGrp="1"/>
          </p:cNvSpPr>
          <p:nvPr>
            <p:ph type="sldNum" sz="quarter" idx="12"/>
          </p:nvPr>
        </p:nvSpPr>
        <p:spPr/>
        <p:txBody>
          <a:bodyPr/>
          <a:lstStyle/>
          <a:p>
            <a:fld id="{97C84586-E727-480F-B7C2-4FA48F377A0F}" type="slidenum">
              <a:rPr lang="en-ZA" smtClean="0"/>
              <a:t>‹#›</a:t>
            </a:fld>
            <a:endParaRPr lang="en-ZA"/>
          </a:p>
        </p:txBody>
      </p:sp>
    </p:spTree>
    <p:extLst>
      <p:ext uri="{BB962C8B-B14F-4D97-AF65-F5344CB8AC3E}">
        <p14:creationId xmlns:p14="http://schemas.microsoft.com/office/powerpoint/2010/main" val="3374531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FE8BC-F89B-D60F-B32F-F145914C620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61FD4814-042F-C4FE-BDAE-2DD87C23AF2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E0D0A903-C903-89C0-4C59-0567C0D94FE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A0B85C77-86A9-8C20-553F-0F4FCFF40028}"/>
              </a:ext>
            </a:extLst>
          </p:cNvPr>
          <p:cNvSpPr>
            <a:spLocks noGrp="1"/>
          </p:cNvSpPr>
          <p:nvPr>
            <p:ph type="dt" sz="half" idx="10"/>
          </p:nvPr>
        </p:nvSpPr>
        <p:spPr/>
        <p:txBody>
          <a:bodyPr/>
          <a:lstStyle/>
          <a:p>
            <a:fld id="{603961C6-F712-47B7-B689-795BA675A621}" type="datetimeFigureOut">
              <a:rPr lang="en-ZA" smtClean="0"/>
              <a:t>2024/10/28</a:t>
            </a:fld>
            <a:endParaRPr lang="en-ZA"/>
          </a:p>
        </p:txBody>
      </p:sp>
      <p:sp>
        <p:nvSpPr>
          <p:cNvPr id="6" name="Footer Placeholder 5">
            <a:extLst>
              <a:ext uri="{FF2B5EF4-FFF2-40B4-BE49-F238E27FC236}">
                <a16:creationId xmlns:a16="http://schemas.microsoft.com/office/drawing/2014/main" id="{664D9994-5252-1B8C-A6AA-8AD2E42E526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198042D2-156D-0660-EC98-565673634997}"/>
              </a:ext>
            </a:extLst>
          </p:cNvPr>
          <p:cNvSpPr>
            <a:spLocks noGrp="1"/>
          </p:cNvSpPr>
          <p:nvPr>
            <p:ph type="sldNum" sz="quarter" idx="12"/>
          </p:nvPr>
        </p:nvSpPr>
        <p:spPr/>
        <p:txBody>
          <a:bodyPr/>
          <a:lstStyle/>
          <a:p>
            <a:fld id="{97C84586-E727-480F-B7C2-4FA48F377A0F}" type="slidenum">
              <a:rPr lang="en-ZA" smtClean="0"/>
              <a:t>‹#›</a:t>
            </a:fld>
            <a:endParaRPr lang="en-ZA"/>
          </a:p>
        </p:txBody>
      </p:sp>
    </p:spTree>
    <p:extLst>
      <p:ext uri="{BB962C8B-B14F-4D97-AF65-F5344CB8AC3E}">
        <p14:creationId xmlns:p14="http://schemas.microsoft.com/office/powerpoint/2010/main" val="7928430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04213B"/>
            </a:gs>
            <a:gs pos="100000">
              <a:schemeClr val="accent1">
                <a:lumMod val="45000"/>
                <a:lumOff val="55000"/>
              </a:schemeClr>
            </a:gs>
            <a:gs pos="100000">
              <a:srgbClr val="04213B"/>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098176"/>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1141413" y="1765581"/>
            <a:ext cx="9905998" cy="3931026"/>
          </a:xfrm>
          <a:prstGeom prst="rect">
            <a:avLst/>
          </a:prstGeom>
        </p:spPr>
        <p:txBody>
          <a:bodyPr vert="horz" lIns="91440" tIns="45720" rIns="91440" bIns="45720" rtlCol="0" anchor="t">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grpSp>
        <p:nvGrpSpPr>
          <p:cNvPr id="7" name="Group 6">
            <a:extLst>
              <a:ext uri="{FF2B5EF4-FFF2-40B4-BE49-F238E27FC236}">
                <a16:creationId xmlns:a16="http://schemas.microsoft.com/office/drawing/2014/main" id="{C5EDCC4A-D2AD-A742-A998-E91A54FAD1FF}"/>
              </a:ext>
            </a:extLst>
          </p:cNvPr>
          <p:cNvGrpSpPr/>
          <p:nvPr userDrawn="1"/>
        </p:nvGrpSpPr>
        <p:grpSpPr>
          <a:xfrm>
            <a:off x="1021977" y="6063734"/>
            <a:ext cx="9905999" cy="369332"/>
            <a:chOff x="1141412" y="6078828"/>
            <a:chExt cx="9905999" cy="369332"/>
          </a:xfrm>
        </p:grpSpPr>
        <p:sp>
          <p:nvSpPr>
            <p:cNvPr id="8" name="TextBox 7">
              <a:extLst>
                <a:ext uri="{FF2B5EF4-FFF2-40B4-BE49-F238E27FC236}">
                  <a16:creationId xmlns:a16="http://schemas.microsoft.com/office/drawing/2014/main" id="{1EA45EBD-8CA2-9244-9D47-B202A20EA1E1}"/>
                </a:ext>
              </a:extLst>
            </p:cNvPr>
            <p:cNvSpPr txBox="1"/>
            <p:nvPr userDrawn="1"/>
          </p:nvSpPr>
          <p:spPr>
            <a:xfrm>
              <a:off x="1141412" y="6078828"/>
              <a:ext cx="4954588" cy="369332"/>
            </a:xfrm>
            <a:prstGeom prst="rect">
              <a:avLst/>
            </a:prstGeom>
            <a:noFill/>
          </p:spPr>
          <p:txBody>
            <a:bodyPr wrap="square" rtlCol="0">
              <a:spAutoFit/>
            </a:bodyPr>
            <a:lstStyle/>
            <a:p>
              <a:pPr algn="ctr"/>
              <a:r>
                <a:rPr lang="en-US" dirty="0"/>
                <a:t>#IRCSAConf23</a:t>
              </a:r>
              <a:r>
                <a:rPr lang="en-US" baseline="0" dirty="0"/>
                <a:t>           #integratedreporting</a:t>
              </a:r>
              <a:endParaRPr lang="en-ZA" dirty="0"/>
            </a:p>
          </p:txBody>
        </p:sp>
        <p:sp>
          <p:nvSpPr>
            <p:cNvPr id="9" name="TextBox 8">
              <a:extLst>
                <a:ext uri="{FF2B5EF4-FFF2-40B4-BE49-F238E27FC236}">
                  <a16:creationId xmlns:a16="http://schemas.microsoft.com/office/drawing/2014/main" id="{DC87E7AF-5C42-0E46-B62B-7655C4710F2D}"/>
                </a:ext>
              </a:extLst>
            </p:cNvPr>
            <p:cNvSpPr txBox="1"/>
            <p:nvPr userDrawn="1"/>
          </p:nvSpPr>
          <p:spPr>
            <a:xfrm>
              <a:off x="7584141" y="6078828"/>
              <a:ext cx="3463270" cy="369332"/>
            </a:xfrm>
            <a:prstGeom prst="rect">
              <a:avLst/>
            </a:prstGeom>
            <a:noFill/>
          </p:spPr>
          <p:txBody>
            <a:bodyPr wrap="square" rtlCol="0">
              <a:spAutoFit/>
            </a:bodyPr>
            <a:lstStyle/>
            <a:p>
              <a:pPr algn="ctr"/>
              <a:r>
                <a:rPr lang="en-US" dirty="0">
                  <a:solidFill>
                    <a:srgbClr val="D9AD40"/>
                  </a:solidFill>
                </a:rPr>
                <a:t>IRC Annual</a:t>
              </a:r>
              <a:r>
                <a:rPr lang="en-US" baseline="0" dirty="0">
                  <a:solidFill>
                    <a:srgbClr val="D9AD40"/>
                  </a:solidFill>
                </a:rPr>
                <a:t> Conference 2023</a:t>
              </a:r>
              <a:endParaRPr lang="en-ZA" dirty="0">
                <a:solidFill>
                  <a:srgbClr val="D9AD40"/>
                </a:solidFill>
              </a:endParaRPr>
            </a:p>
          </p:txBody>
        </p:sp>
      </p:grpSp>
    </p:spTree>
    <p:extLst>
      <p:ext uri="{BB962C8B-B14F-4D97-AF65-F5344CB8AC3E}">
        <p14:creationId xmlns:p14="http://schemas.microsoft.com/office/powerpoint/2010/main" val="3030473837"/>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8" r:id="rId3"/>
    <p:sldLayoutId id="2147483722" r:id="rId4"/>
    <p:sldLayoutId id="2147483721" r:id="rId5"/>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457200" rtl="0" eaLnBrk="1" latinLnBrk="0" hangingPunct="1">
        <a:spcBef>
          <a:spcPct val="0"/>
        </a:spcBef>
        <a:buNone/>
        <a:defRPr sz="3200" kern="1200" cap="all">
          <a:ln w="3175" cmpd="sng">
            <a:noFill/>
          </a:ln>
          <a:solidFill>
            <a:schemeClr val="tx1"/>
          </a:soli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457200" rtl="0" eaLnBrk="1" latinLnBrk="0" hangingPunct="1">
        <a:spcBef>
          <a:spcPct val="20000"/>
        </a:spcBef>
        <a:spcAft>
          <a:spcPts val="600"/>
        </a:spcAft>
        <a:buClr>
          <a:srgbClr val="D9AD40"/>
        </a:buClr>
        <a:buSzPct val="100000"/>
        <a:buFont typeface="Arial"/>
        <a:buNone/>
        <a:defRPr sz="2000" kern="1200" cap="small">
          <a:solidFill>
            <a:schemeClr val="tx1"/>
          </a:solidFill>
          <a:effectLst>
            <a:glow rad="38100">
              <a:schemeClr val="bg1">
                <a:lumMod val="50000"/>
                <a:lumOff val="50000"/>
                <a:alpha val="20000"/>
              </a:schemeClr>
            </a:glow>
          </a:effectLst>
          <a:latin typeface="+mn-lt"/>
          <a:ea typeface="+mn-ea"/>
          <a:cs typeface="+mn-cs"/>
        </a:defRPr>
      </a:lvl1pPr>
      <a:lvl2pPr marL="742950" indent="-285750" algn="l" defTabSz="457200" rtl="0" eaLnBrk="1" latinLnBrk="0" hangingPunct="1">
        <a:spcBef>
          <a:spcPct val="20000"/>
        </a:spcBef>
        <a:spcAft>
          <a:spcPts val="600"/>
        </a:spcAft>
        <a:buClr>
          <a:srgbClr val="D9AD40"/>
        </a:buClr>
        <a:buSzPct val="100000"/>
        <a:buFont typeface="Arial"/>
        <a:buChar char="•"/>
        <a:defRPr sz="1800" kern="1200" cap="small">
          <a:solidFill>
            <a:schemeClr val="tx1"/>
          </a:solidFill>
          <a:effectLst>
            <a:glow rad="38100">
              <a:schemeClr val="bg1">
                <a:lumMod val="50000"/>
                <a:lumOff val="50000"/>
                <a:alpha val="20000"/>
              </a:schemeClr>
            </a:glow>
          </a:effectLst>
          <a:latin typeface="+mn-lt"/>
          <a:ea typeface="+mn-ea"/>
          <a:cs typeface="+mn-cs"/>
        </a:defRPr>
      </a:lvl2pPr>
      <a:lvl3pPr marL="1200150" indent="-285750" algn="l" defTabSz="457200" rtl="0" eaLnBrk="1" latinLnBrk="0" hangingPunct="1">
        <a:spcBef>
          <a:spcPct val="20000"/>
        </a:spcBef>
        <a:spcAft>
          <a:spcPts val="600"/>
        </a:spcAft>
        <a:buClr>
          <a:srgbClr val="D9AD40"/>
        </a:buClr>
        <a:buSzPct val="100000"/>
        <a:buFont typeface="Arial"/>
        <a:buChar char="•"/>
        <a:defRPr sz="1600" kern="1200" cap="small">
          <a:solidFill>
            <a:schemeClr val="tx1"/>
          </a:solidFill>
          <a:effectLst>
            <a:glow rad="38100">
              <a:schemeClr val="bg1">
                <a:lumMod val="50000"/>
                <a:lumOff val="50000"/>
                <a:alpha val="20000"/>
              </a:schemeClr>
            </a:glow>
          </a:effectLst>
          <a:latin typeface="+mn-lt"/>
          <a:ea typeface="+mn-ea"/>
          <a:cs typeface="+mn-cs"/>
        </a:defRPr>
      </a:lvl3pPr>
      <a:lvl4pPr marL="1543050" indent="-171450" algn="l" defTabSz="457200" rtl="0" eaLnBrk="1" latinLnBrk="0" hangingPunct="1">
        <a:spcBef>
          <a:spcPct val="20000"/>
        </a:spcBef>
        <a:spcAft>
          <a:spcPts val="600"/>
        </a:spcAft>
        <a:buClr>
          <a:srgbClr val="D9AD40"/>
        </a:buClr>
        <a:buSzPct val="100000"/>
        <a:buFont typeface="Arial"/>
        <a:buChar char="•"/>
        <a:defRPr sz="1400" kern="1200" cap="small">
          <a:solidFill>
            <a:schemeClr val="tx1"/>
          </a:solidFill>
          <a:effectLst>
            <a:glow rad="38100">
              <a:schemeClr val="bg1">
                <a:lumMod val="50000"/>
                <a:lumOff val="50000"/>
                <a:alpha val="20000"/>
              </a:schemeClr>
            </a:glow>
          </a:effectLst>
          <a:latin typeface="+mn-lt"/>
          <a:ea typeface="+mn-ea"/>
          <a:cs typeface="+mn-cs"/>
        </a:defRPr>
      </a:lvl4pPr>
      <a:lvl5pPr marL="2000250" indent="-171450" algn="l" defTabSz="457200" rtl="0" eaLnBrk="1" latinLnBrk="0" hangingPunct="1">
        <a:spcBef>
          <a:spcPct val="20000"/>
        </a:spcBef>
        <a:spcAft>
          <a:spcPts val="600"/>
        </a:spcAft>
        <a:buClr>
          <a:srgbClr val="D9AD40"/>
        </a:buClr>
        <a:buSzPct val="100000"/>
        <a:buFont typeface="Arial"/>
        <a:buChar char="•"/>
        <a:defRPr sz="1400" kern="1200" cap="small">
          <a:solidFill>
            <a:schemeClr val="tx1"/>
          </a:solidFill>
          <a:effectLst>
            <a:glow rad="38100">
              <a:schemeClr val="bg1">
                <a:lumMod val="50000"/>
                <a:lumOff val="50000"/>
                <a:alpha val="20000"/>
              </a:schemeClr>
            </a:glow>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B70ADB-4E70-29D4-A1C5-32EA65BAC1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5BC8359D-229D-9BB0-75E1-3846D6E79B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2D210DA-350F-8B2B-CCDF-37B95749A3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03961C6-F712-47B7-B689-795BA675A621}" type="datetimeFigureOut">
              <a:rPr lang="en-ZA" smtClean="0"/>
              <a:t>2024/10/28</a:t>
            </a:fld>
            <a:endParaRPr lang="en-ZA"/>
          </a:p>
        </p:txBody>
      </p:sp>
      <p:sp>
        <p:nvSpPr>
          <p:cNvPr id="5" name="Footer Placeholder 4">
            <a:extLst>
              <a:ext uri="{FF2B5EF4-FFF2-40B4-BE49-F238E27FC236}">
                <a16:creationId xmlns:a16="http://schemas.microsoft.com/office/drawing/2014/main" id="{9679296E-D306-28B1-8D9F-BB7776E5D4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0E9842B1-1D32-87DE-13F2-FD27C4E80E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C84586-E727-480F-B7C2-4FA48F377A0F}" type="slidenum">
              <a:rPr lang="en-ZA" smtClean="0"/>
              <a:t>‹#›</a:t>
            </a:fld>
            <a:endParaRPr lang="en-ZA"/>
          </a:p>
        </p:txBody>
      </p:sp>
    </p:spTree>
    <p:extLst>
      <p:ext uri="{BB962C8B-B14F-4D97-AF65-F5344CB8AC3E}">
        <p14:creationId xmlns:p14="http://schemas.microsoft.com/office/powerpoint/2010/main" val="3639546963"/>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8E1BB-5213-1349-BCDC-BCD5C72BA361}"/>
              </a:ext>
            </a:extLst>
          </p:cNvPr>
          <p:cNvSpPr>
            <a:spLocks noGrp="1"/>
          </p:cNvSpPr>
          <p:nvPr>
            <p:ph type="ctrTitle"/>
          </p:nvPr>
        </p:nvSpPr>
        <p:spPr>
          <a:xfrm>
            <a:off x="1600200" y="1076609"/>
            <a:ext cx="8991600" cy="1264762"/>
          </a:xfrm>
        </p:spPr>
        <p:txBody>
          <a:bodyPr>
            <a:normAutofit/>
          </a:bodyPr>
          <a:lstStyle/>
          <a:p>
            <a:r>
              <a:rPr lang="en-US" dirty="0">
                <a:solidFill>
                  <a:schemeClr val="bg1"/>
                </a:solidFill>
                <a:effectLst>
                  <a:glow rad="876300">
                    <a:schemeClr val="bg1">
                      <a:lumMod val="65000"/>
                      <a:lumOff val="35000"/>
                      <a:alpha val="0"/>
                    </a:schemeClr>
                  </a:glow>
                  <a:outerShdw blurRad="28575" dist="31750" dir="13200000" algn="tl" rotWithShape="0">
                    <a:srgbClr val="000000">
                      <a:alpha val="25000"/>
                    </a:srgbClr>
                  </a:outerShdw>
                </a:effectLst>
                <a:ea typeface="Baskerville" panose="02020502070401020303" pitchFamily="18" charset="0"/>
              </a:rPr>
              <a:t>IR in South AFRICA</a:t>
            </a:r>
          </a:p>
        </p:txBody>
      </p:sp>
      <p:sp>
        <p:nvSpPr>
          <p:cNvPr id="3" name="Subtitle 2">
            <a:extLst>
              <a:ext uri="{FF2B5EF4-FFF2-40B4-BE49-F238E27FC236}">
                <a16:creationId xmlns:a16="http://schemas.microsoft.com/office/drawing/2014/main" id="{E2D76BA2-5AF8-C148-AC55-E9A80021BFC6}"/>
              </a:ext>
            </a:extLst>
          </p:cNvPr>
          <p:cNvSpPr>
            <a:spLocks noGrp="1"/>
          </p:cNvSpPr>
          <p:nvPr>
            <p:ph type="subTitle" idx="1"/>
          </p:nvPr>
        </p:nvSpPr>
        <p:spPr>
          <a:xfrm>
            <a:off x="2695194" y="2516182"/>
            <a:ext cx="6801612" cy="536125"/>
          </a:xfrm>
        </p:spPr>
        <p:txBody>
          <a:bodyPr>
            <a:normAutofit/>
          </a:bodyPr>
          <a:lstStyle/>
          <a:p>
            <a:r>
              <a:rPr lang="en-US" sz="2400">
                <a:solidFill>
                  <a:srgbClr val="D9AD40"/>
                </a:solidFill>
              </a:rPr>
              <a:t>Leigh Roberts</a:t>
            </a:r>
            <a:endParaRPr lang="en-US" sz="2400" dirty="0">
              <a:solidFill>
                <a:srgbClr val="D9AD40"/>
              </a:solidFill>
            </a:endParaRPr>
          </a:p>
        </p:txBody>
      </p:sp>
      <p:sp>
        <p:nvSpPr>
          <p:cNvPr id="4" name="Rectangle 3">
            <a:extLst>
              <a:ext uri="{FF2B5EF4-FFF2-40B4-BE49-F238E27FC236}">
                <a16:creationId xmlns:a16="http://schemas.microsoft.com/office/drawing/2014/main" id="{7DC7151C-703A-BA83-F7DD-8623D6DE4AE1}"/>
              </a:ext>
            </a:extLst>
          </p:cNvPr>
          <p:cNvSpPr/>
          <p:nvPr/>
        </p:nvSpPr>
        <p:spPr>
          <a:xfrm>
            <a:off x="4409954" y="5798916"/>
            <a:ext cx="3009418" cy="925975"/>
          </a:xfrm>
          <a:prstGeom prst="rect">
            <a:avLst/>
          </a:prstGeom>
          <a:solidFill>
            <a:srgbClr val="1223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FB26102-13C8-C3C5-3C6D-E453C584FE08}"/>
              </a:ext>
            </a:extLst>
          </p:cNvPr>
          <p:cNvSpPr/>
          <p:nvPr/>
        </p:nvSpPr>
        <p:spPr>
          <a:xfrm>
            <a:off x="11206223" y="4990617"/>
            <a:ext cx="752354" cy="925975"/>
          </a:xfrm>
          <a:prstGeom prst="rect">
            <a:avLst/>
          </a:prstGeom>
          <a:solidFill>
            <a:srgbClr val="1223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6AB514D-647B-A825-7874-EBE7B3D6EC45}"/>
              </a:ext>
            </a:extLst>
          </p:cNvPr>
          <p:cNvSpPr/>
          <p:nvPr/>
        </p:nvSpPr>
        <p:spPr>
          <a:xfrm>
            <a:off x="8196805" y="5071640"/>
            <a:ext cx="3009418" cy="925975"/>
          </a:xfrm>
          <a:prstGeom prst="rect">
            <a:avLst/>
          </a:prstGeom>
          <a:solidFill>
            <a:srgbClr val="1223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2DF7C64-991F-46FF-CFF4-2241DAD52591}"/>
              </a:ext>
            </a:extLst>
          </p:cNvPr>
          <p:cNvSpPr txBox="1"/>
          <p:nvPr/>
        </p:nvSpPr>
        <p:spPr>
          <a:xfrm>
            <a:off x="3884270" y="5781391"/>
            <a:ext cx="2731626" cy="923330"/>
          </a:xfrm>
          <a:prstGeom prst="rect">
            <a:avLst/>
          </a:prstGeom>
          <a:noFill/>
        </p:spPr>
        <p:txBody>
          <a:bodyPr wrap="square" rtlCol="0">
            <a:spAutoFit/>
          </a:bodyPr>
          <a:lstStyle/>
          <a:p>
            <a:pPr algn="ctr"/>
            <a:r>
              <a:rPr lang="en-US" sz="5400" dirty="0">
                <a:solidFill>
                  <a:srgbClr val="D9AD40"/>
                </a:solidFill>
              </a:rPr>
              <a:t>2024</a:t>
            </a:r>
          </a:p>
        </p:txBody>
      </p:sp>
      <p:sp>
        <p:nvSpPr>
          <p:cNvPr id="9" name="TextBox 8">
            <a:extLst>
              <a:ext uri="{FF2B5EF4-FFF2-40B4-BE49-F238E27FC236}">
                <a16:creationId xmlns:a16="http://schemas.microsoft.com/office/drawing/2014/main" id="{999AE76B-CEF0-ED93-67EA-214BAE7D7CD0}"/>
              </a:ext>
            </a:extLst>
          </p:cNvPr>
          <p:cNvSpPr txBox="1"/>
          <p:nvPr/>
        </p:nvSpPr>
        <p:spPr>
          <a:xfrm>
            <a:off x="7825450" y="4949852"/>
            <a:ext cx="3590081" cy="584775"/>
          </a:xfrm>
          <a:prstGeom prst="rect">
            <a:avLst/>
          </a:prstGeom>
          <a:solidFill>
            <a:srgbClr val="12233C"/>
          </a:solidFill>
        </p:spPr>
        <p:txBody>
          <a:bodyPr wrap="square" rtlCol="0">
            <a:spAutoFit/>
          </a:bodyPr>
          <a:lstStyle/>
          <a:p>
            <a:pPr algn="ctr"/>
            <a:r>
              <a:rPr lang="en-US" sz="3200" dirty="0">
                <a:solidFill>
                  <a:srgbClr val="D9AD40"/>
                </a:solidFill>
              </a:rPr>
              <a:t>#IRCConf24</a:t>
            </a:r>
          </a:p>
        </p:txBody>
      </p:sp>
    </p:spTree>
    <p:extLst>
      <p:ext uri="{BB962C8B-B14F-4D97-AF65-F5344CB8AC3E}">
        <p14:creationId xmlns:p14="http://schemas.microsoft.com/office/powerpoint/2010/main" val="26482211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4213B"/>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63ECBC7-948C-1688-61A1-856D60FF5FFF}"/>
              </a:ext>
            </a:extLst>
          </p:cNvPr>
          <p:cNvSpPr txBox="1"/>
          <p:nvPr/>
        </p:nvSpPr>
        <p:spPr>
          <a:xfrm>
            <a:off x="1171074" y="6173301"/>
            <a:ext cx="16898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#IRCConf24</a:t>
            </a:r>
            <a:endParaRPr kumimoji="0" lang="en-ZA"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DF70F789-509D-681F-41F3-D8575D10FCA9}"/>
              </a:ext>
            </a:extLst>
          </p:cNvPr>
          <p:cNvSpPr txBox="1"/>
          <p:nvPr/>
        </p:nvSpPr>
        <p:spPr>
          <a:xfrm>
            <a:off x="4349578" y="6187156"/>
            <a:ext cx="255550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#integratedreporting</a:t>
            </a:r>
          </a:p>
        </p:txBody>
      </p:sp>
      <p:sp>
        <p:nvSpPr>
          <p:cNvPr id="6" name="TextBox 5">
            <a:extLst>
              <a:ext uri="{FF2B5EF4-FFF2-40B4-BE49-F238E27FC236}">
                <a16:creationId xmlns:a16="http://schemas.microsoft.com/office/drawing/2014/main" id="{401F9897-06E2-57AA-D602-1EDBE1F74117}"/>
              </a:ext>
            </a:extLst>
          </p:cNvPr>
          <p:cNvSpPr txBox="1"/>
          <p:nvPr/>
        </p:nvSpPr>
        <p:spPr>
          <a:xfrm>
            <a:off x="7784757" y="6213782"/>
            <a:ext cx="343517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FFCC00"/>
                </a:solidFill>
                <a:effectLst/>
                <a:uLnTx/>
                <a:uFillTx/>
                <a:latin typeface="Century Gothic" panose="020B0502020202020204" pitchFamily="34" charset="0"/>
                <a:ea typeface="+mn-ea"/>
                <a:cs typeface="+mn-cs"/>
              </a:rPr>
              <a:t>IRC Annual Conference 2024</a:t>
            </a:r>
          </a:p>
        </p:txBody>
      </p:sp>
      <p:sp>
        <p:nvSpPr>
          <p:cNvPr id="2" name="Title 1">
            <a:extLst>
              <a:ext uri="{FF2B5EF4-FFF2-40B4-BE49-F238E27FC236}">
                <a16:creationId xmlns:a16="http://schemas.microsoft.com/office/drawing/2014/main" id="{8F1D0BBD-B0D4-DDE7-8EED-9DA33A86E24F}"/>
              </a:ext>
            </a:extLst>
          </p:cNvPr>
          <p:cNvSpPr>
            <a:spLocks noGrp="1"/>
          </p:cNvSpPr>
          <p:nvPr>
            <p:ph type="title"/>
          </p:nvPr>
        </p:nvSpPr>
        <p:spPr/>
        <p:txBody>
          <a:bodyPr>
            <a:normAutofit/>
          </a:bodyPr>
          <a:lstStyle/>
          <a:p>
            <a:r>
              <a:rPr lang="en-GB" sz="3200" dirty="0">
                <a:solidFill>
                  <a:schemeClr val="bg1"/>
                </a:solidFill>
                <a:latin typeface="Century Gothic" panose="020B0502020202020204" pitchFamily="34" charset="0"/>
              </a:rPr>
              <a:t>IR in South Africa – the past</a:t>
            </a:r>
            <a:endParaRPr lang="en-ZA" sz="3200" dirty="0">
              <a:solidFill>
                <a:schemeClr val="bg1"/>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8BAD4703-51D0-2FE7-502C-BB919993862B}"/>
              </a:ext>
            </a:extLst>
          </p:cNvPr>
          <p:cNvSpPr>
            <a:spLocks noGrp="1"/>
          </p:cNvSpPr>
          <p:nvPr>
            <p:ph idx="1"/>
          </p:nvPr>
        </p:nvSpPr>
        <p:spPr/>
        <p:txBody>
          <a:bodyPr>
            <a:normAutofit/>
          </a:bodyPr>
          <a:lstStyle/>
          <a:p>
            <a:r>
              <a:rPr lang="en-GB" sz="2000" dirty="0">
                <a:solidFill>
                  <a:schemeClr val="bg1"/>
                </a:solidFill>
                <a:latin typeface="Century Gothic" panose="020B0502020202020204" pitchFamily="34" charset="0"/>
              </a:rPr>
              <a:t>Integrated reports have been prepared since 2011, when the recommendation to do an integrated report was included in the King III Corporate Governance Code, with the Code’s principles coming into the JSE Listing Requirements.</a:t>
            </a:r>
          </a:p>
          <a:p>
            <a:r>
              <a:rPr lang="en-GB" sz="2000" dirty="0">
                <a:solidFill>
                  <a:schemeClr val="bg1"/>
                </a:solidFill>
                <a:latin typeface="Century Gothic" panose="020B0502020202020204" pitchFamily="34" charset="0"/>
              </a:rPr>
              <a:t>The King IV Code of 2016 continued the recommendation to prepare an integrated report.</a:t>
            </a:r>
          </a:p>
          <a:p>
            <a:r>
              <a:rPr lang="en-GB" sz="2000" dirty="0">
                <a:solidFill>
                  <a:schemeClr val="bg1"/>
                </a:solidFill>
                <a:latin typeface="Century Gothic" panose="020B0502020202020204" pitchFamily="34" charset="0"/>
              </a:rPr>
              <a:t>The </a:t>
            </a:r>
            <a:r>
              <a:rPr lang="en-GB" sz="2000" i="1" dirty="0">
                <a:solidFill>
                  <a:schemeClr val="bg1"/>
                </a:solidFill>
                <a:latin typeface="Century Gothic" panose="020B0502020202020204" pitchFamily="34" charset="0"/>
              </a:rPr>
              <a:t>Integrated Reporting Framework </a:t>
            </a:r>
            <a:r>
              <a:rPr lang="en-GB" sz="2000" dirty="0">
                <a:solidFill>
                  <a:schemeClr val="bg1"/>
                </a:solidFill>
                <a:latin typeface="Century Gothic" panose="020B0502020202020204" pitchFamily="34" charset="0"/>
              </a:rPr>
              <a:t>is always used as best practice.</a:t>
            </a:r>
          </a:p>
          <a:p>
            <a:endParaRPr lang="en-GB" sz="2000" dirty="0">
              <a:solidFill>
                <a:schemeClr val="bg1"/>
              </a:solidFill>
              <a:latin typeface="Century Gothic" panose="020B0502020202020204" pitchFamily="34" charset="0"/>
            </a:endParaRPr>
          </a:p>
          <a:p>
            <a:pPr marL="0" indent="0">
              <a:buNone/>
            </a:pPr>
            <a:r>
              <a:rPr lang="en-GB" sz="2000" dirty="0">
                <a:solidFill>
                  <a:schemeClr val="bg1"/>
                </a:solidFill>
                <a:latin typeface="Century Gothic" panose="020B0502020202020204" pitchFamily="34" charset="0"/>
              </a:rPr>
              <a:t> </a:t>
            </a:r>
            <a:endParaRPr lang="en-ZA" sz="20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472171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4213B"/>
        </a:solidFill>
        <a:effectLst/>
      </p:bgPr>
    </p:bg>
    <p:spTree>
      <p:nvGrpSpPr>
        <p:cNvPr id="1" name="">
          <a:extLst>
            <a:ext uri="{FF2B5EF4-FFF2-40B4-BE49-F238E27FC236}">
              <a16:creationId xmlns:a16="http://schemas.microsoft.com/office/drawing/2014/main" id="{7BCC1ED4-832E-D179-A852-FFE2DA2E5CB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EEBE588-3882-2FEF-D303-6E0A576B6DAC}"/>
              </a:ext>
            </a:extLst>
          </p:cNvPr>
          <p:cNvSpPr txBox="1"/>
          <p:nvPr/>
        </p:nvSpPr>
        <p:spPr>
          <a:xfrm>
            <a:off x="1171074" y="6173301"/>
            <a:ext cx="16898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#IRCConf24</a:t>
            </a:r>
            <a:endParaRPr kumimoji="0" lang="en-ZA"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C463FA98-330A-56DA-2A0F-A84B2C251E84}"/>
              </a:ext>
            </a:extLst>
          </p:cNvPr>
          <p:cNvSpPr txBox="1"/>
          <p:nvPr/>
        </p:nvSpPr>
        <p:spPr>
          <a:xfrm>
            <a:off x="4349578" y="6187156"/>
            <a:ext cx="255550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#integratedreporting</a:t>
            </a:r>
          </a:p>
        </p:txBody>
      </p:sp>
      <p:sp>
        <p:nvSpPr>
          <p:cNvPr id="6" name="TextBox 5">
            <a:extLst>
              <a:ext uri="{FF2B5EF4-FFF2-40B4-BE49-F238E27FC236}">
                <a16:creationId xmlns:a16="http://schemas.microsoft.com/office/drawing/2014/main" id="{0C100685-C83E-8D81-6FEF-8BB75766EC7D}"/>
              </a:ext>
            </a:extLst>
          </p:cNvPr>
          <p:cNvSpPr txBox="1"/>
          <p:nvPr/>
        </p:nvSpPr>
        <p:spPr>
          <a:xfrm>
            <a:off x="7784757" y="6213782"/>
            <a:ext cx="343517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FFCC00"/>
                </a:solidFill>
                <a:effectLst/>
                <a:uLnTx/>
                <a:uFillTx/>
                <a:latin typeface="Century Gothic" panose="020B0502020202020204" pitchFamily="34" charset="0"/>
                <a:ea typeface="+mn-ea"/>
                <a:cs typeface="+mn-cs"/>
              </a:rPr>
              <a:t>IRC Annual Conference 2024</a:t>
            </a:r>
          </a:p>
        </p:txBody>
      </p:sp>
      <p:sp>
        <p:nvSpPr>
          <p:cNvPr id="2" name="Title 1">
            <a:extLst>
              <a:ext uri="{FF2B5EF4-FFF2-40B4-BE49-F238E27FC236}">
                <a16:creationId xmlns:a16="http://schemas.microsoft.com/office/drawing/2014/main" id="{C5EC84EA-7AB5-C18E-323F-C47104921A16}"/>
              </a:ext>
            </a:extLst>
          </p:cNvPr>
          <p:cNvSpPr>
            <a:spLocks noGrp="1"/>
          </p:cNvSpPr>
          <p:nvPr>
            <p:ph type="title"/>
          </p:nvPr>
        </p:nvSpPr>
        <p:spPr/>
        <p:txBody>
          <a:bodyPr>
            <a:normAutofit/>
          </a:bodyPr>
          <a:lstStyle/>
          <a:p>
            <a:r>
              <a:rPr lang="en-GB" sz="3200" dirty="0">
                <a:solidFill>
                  <a:schemeClr val="bg1"/>
                </a:solidFill>
                <a:latin typeface="Century Gothic" panose="020B0502020202020204" pitchFamily="34" charset="0"/>
              </a:rPr>
              <a:t>IR in South Africa – the present</a:t>
            </a:r>
            <a:endParaRPr lang="en-ZA" sz="3200" dirty="0">
              <a:solidFill>
                <a:schemeClr val="bg1"/>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22C60EBC-7FE9-4368-8627-91BEAECE2095}"/>
              </a:ext>
            </a:extLst>
          </p:cNvPr>
          <p:cNvSpPr>
            <a:spLocks noGrp="1"/>
          </p:cNvSpPr>
          <p:nvPr>
            <p:ph idx="1"/>
          </p:nvPr>
        </p:nvSpPr>
        <p:spPr>
          <a:xfrm>
            <a:off x="838200" y="1500996"/>
            <a:ext cx="10515600" cy="4675967"/>
          </a:xfrm>
        </p:spPr>
        <p:txBody>
          <a:bodyPr>
            <a:normAutofit fontScale="85000" lnSpcReduction="20000"/>
          </a:bodyPr>
          <a:lstStyle/>
          <a:p>
            <a:pPr>
              <a:lnSpc>
                <a:spcPct val="120000"/>
              </a:lnSpc>
            </a:pPr>
            <a:r>
              <a:rPr lang="en-GB" sz="2000" dirty="0">
                <a:solidFill>
                  <a:schemeClr val="bg1"/>
                </a:solidFill>
                <a:latin typeface="Century Gothic" panose="020B0502020202020204" pitchFamily="34" charset="0"/>
              </a:rPr>
              <a:t>Common place: Listed companies, private companies, large State-owned companies, small State-owned companies, municipalities, universities, non-profit organisations and professional organisations. </a:t>
            </a:r>
          </a:p>
          <a:p>
            <a:pPr>
              <a:lnSpc>
                <a:spcPct val="120000"/>
              </a:lnSpc>
            </a:pPr>
            <a:r>
              <a:rPr lang="en-GB" sz="2000" dirty="0">
                <a:solidFill>
                  <a:schemeClr val="bg1"/>
                </a:solidFill>
                <a:latin typeface="Century Gothic" panose="020B0502020202020204" pitchFamily="34" charset="0"/>
              </a:rPr>
              <a:t>The IRC of South Africa promotes and develops integrated reporting through events, website and release annual technical Information Papers and FAQs.</a:t>
            </a:r>
          </a:p>
          <a:p>
            <a:pPr>
              <a:lnSpc>
                <a:spcPct val="120000"/>
              </a:lnSpc>
            </a:pPr>
            <a:r>
              <a:rPr lang="en-GB" sz="2000" dirty="0">
                <a:solidFill>
                  <a:schemeClr val="bg1"/>
                </a:solidFill>
                <a:latin typeface="Century Gothic" panose="020B0502020202020204" pitchFamily="34" charset="0"/>
              </a:rPr>
              <a:t>We also liaise with local and international bodies on corporate reporting.</a:t>
            </a:r>
          </a:p>
          <a:p>
            <a:pPr>
              <a:lnSpc>
                <a:spcPct val="120000"/>
              </a:lnSpc>
            </a:pPr>
            <a:r>
              <a:rPr lang="en-GB" sz="2000" dirty="0">
                <a:solidFill>
                  <a:schemeClr val="bg1"/>
                </a:solidFill>
                <a:latin typeface="Century Gothic" panose="020B0502020202020204" pitchFamily="34" charset="0"/>
              </a:rPr>
              <a:t>Most larger companies follow the ‘octopus approach’ – where the IR is the concise head report which is linked to all the detailed subject-specific reports – Annual financial statements, Sustainability report, Reserves report, detailed remuneration report and others. </a:t>
            </a:r>
          </a:p>
          <a:p>
            <a:pPr>
              <a:lnSpc>
                <a:spcPct val="120000"/>
              </a:lnSpc>
            </a:pPr>
            <a:r>
              <a:rPr lang="en-GB" sz="2000" dirty="0">
                <a:solidFill>
                  <a:schemeClr val="bg1"/>
                </a:solidFill>
                <a:latin typeface="Century Gothic" panose="020B0502020202020204" pitchFamily="34" charset="0"/>
              </a:rPr>
              <a:t>Smaller or less complex organisations follow the ‘single report’ or ‘flat octopus’ approach where the first section is the integrated report followed by separate sections covering the Annual financial statements, and detailed sustainability information.</a:t>
            </a:r>
          </a:p>
          <a:p>
            <a:pPr>
              <a:lnSpc>
                <a:spcPct val="120000"/>
              </a:lnSpc>
            </a:pPr>
            <a:r>
              <a:rPr lang="en-GB" sz="2000" dirty="0">
                <a:solidFill>
                  <a:schemeClr val="bg1"/>
                </a:solidFill>
                <a:latin typeface="Century Gothic" panose="020B0502020202020204" pitchFamily="34" charset="0"/>
              </a:rPr>
              <a:t>Preparation of the integrated report has helped to embed integrated thinking.</a:t>
            </a:r>
          </a:p>
          <a:p>
            <a:pPr marL="0" indent="0">
              <a:buNone/>
            </a:pPr>
            <a:r>
              <a:rPr lang="en-GB" sz="2000" dirty="0">
                <a:solidFill>
                  <a:schemeClr val="bg1"/>
                </a:solidFill>
                <a:latin typeface="Century Gothic" panose="020B0502020202020204" pitchFamily="34" charset="0"/>
              </a:rPr>
              <a:t> </a:t>
            </a:r>
            <a:endParaRPr lang="en-ZA" sz="20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252918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4213B"/>
        </a:solidFill>
        <a:effectLst/>
      </p:bgPr>
    </p:bg>
    <p:spTree>
      <p:nvGrpSpPr>
        <p:cNvPr id="1" name="">
          <a:extLst>
            <a:ext uri="{FF2B5EF4-FFF2-40B4-BE49-F238E27FC236}">
              <a16:creationId xmlns:a16="http://schemas.microsoft.com/office/drawing/2014/main" id="{0AC0D13D-268C-28B6-9328-02FB7308238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74CC8B4-5DB5-4C30-E6AD-63EE1CF1A31C}"/>
              </a:ext>
            </a:extLst>
          </p:cNvPr>
          <p:cNvSpPr txBox="1"/>
          <p:nvPr/>
        </p:nvSpPr>
        <p:spPr>
          <a:xfrm>
            <a:off x="1171074" y="6173301"/>
            <a:ext cx="16898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#IRCConf24</a:t>
            </a:r>
            <a:endParaRPr kumimoji="0" lang="en-ZA"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58868814-0235-CE3C-528D-C31136D33F81}"/>
              </a:ext>
            </a:extLst>
          </p:cNvPr>
          <p:cNvSpPr txBox="1"/>
          <p:nvPr/>
        </p:nvSpPr>
        <p:spPr>
          <a:xfrm>
            <a:off x="4349578" y="6187156"/>
            <a:ext cx="255550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#integratedreporting</a:t>
            </a:r>
          </a:p>
        </p:txBody>
      </p:sp>
      <p:sp>
        <p:nvSpPr>
          <p:cNvPr id="6" name="TextBox 5">
            <a:extLst>
              <a:ext uri="{FF2B5EF4-FFF2-40B4-BE49-F238E27FC236}">
                <a16:creationId xmlns:a16="http://schemas.microsoft.com/office/drawing/2014/main" id="{C0AF0CB9-7589-497C-DFA8-45F11BE78983}"/>
              </a:ext>
            </a:extLst>
          </p:cNvPr>
          <p:cNvSpPr txBox="1"/>
          <p:nvPr/>
        </p:nvSpPr>
        <p:spPr>
          <a:xfrm>
            <a:off x="7784757" y="6213782"/>
            <a:ext cx="343517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FFCC00"/>
                </a:solidFill>
                <a:effectLst/>
                <a:uLnTx/>
                <a:uFillTx/>
                <a:latin typeface="Century Gothic" panose="020B0502020202020204" pitchFamily="34" charset="0"/>
                <a:ea typeface="+mn-ea"/>
                <a:cs typeface="+mn-cs"/>
              </a:rPr>
              <a:t>IRC Annual Conference 2024</a:t>
            </a:r>
          </a:p>
        </p:txBody>
      </p:sp>
      <p:sp>
        <p:nvSpPr>
          <p:cNvPr id="2" name="Title 1">
            <a:extLst>
              <a:ext uri="{FF2B5EF4-FFF2-40B4-BE49-F238E27FC236}">
                <a16:creationId xmlns:a16="http://schemas.microsoft.com/office/drawing/2014/main" id="{6D6E463A-B9C6-64DE-FFA0-1732268BEE10}"/>
              </a:ext>
            </a:extLst>
          </p:cNvPr>
          <p:cNvSpPr>
            <a:spLocks noGrp="1"/>
          </p:cNvSpPr>
          <p:nvPr>
            <p:ph type="title"/>
          </p:nvPr>
        </p:nvSpPr>
        <p:spPr/>
        <p:txBody>
          <a:bodyPr>
            <a:normAutofit/>
          </a:bodyPr>
          <a:lstStyle/>
          <a:p>
            <a:r>
              <a:rPr lang="en-GB" sz="3200" dirty="0">
                <a:solidFill>
                  <a:schemeClr val="bg1"/>
                </a:solidFill>
                <a:latin typeface="Century Gothic" panose="020B0502020202020204" pitchFamily="34" charset="0"/>
              </a:rPr>
              <a:t>IR in South Africa – the future</a:t>
            </a:r>
            <a:endParaRPr lang="en-ZA" sz="3200" dirty="0">
              <a:solidFill>
                <a:schemeClr val="bg1"/>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2D764A14-5567-CB19-DF8F-B499DC4457B0}"/>
              </a:ext>
            </a:extLst>
          </p:cNvPr>
          <p:cNvSpPr>
            <a:spLocks noGrp="1"/>
          </p:cNvSpPr>
          <p:nvPr>
            <p:ph idx="1"/>
          </p:nvPr>
        </p:nvSpPr>
        <p:spPr/>
        <p:txBody>
          <a:bodyPr>
            <a:normAutofit fontScale="92500" lnSpcReduction="10000"/>
          </a:bodyPr>
          <a:lstStyle/>
          <a:p>
            <a:pPr>
              <a:lnSpc>
                <a:spcPct val="110000"/>
              </a:lnSpc>
            </a:pPr>
            <a:r>
              <a:rPr lang="en-GB" sz="2000" dirty="0">
                <a:solidFill>
                  <a:schemeClr val="bg1"/>
                </a:solidFill>
                <a:latin typeface="Century Gothic" panose="020B0502020202020204" pitchFamily="34" charset="0"/>
              </a:rPr>
              <a:t>We see the established and popular practice of preparing an integrated report continuing and that the ‘octopus’ approach and ‘single report’ approach will continue to be used.</a:t>
            </a:r>
          </a:p>
          <a:p>
            <a:pPr>
              <a:lnSpc>
                <a:spcPct val="110000"/>
              </a:lnSpc>
            </a:pPr>
            <a:r>
              <a:rPr lang="en-GB" sz="2000" dirty="0">
                <a:solidFill>
                  <a:schemeClr val="bg1"/>
                </a:solidFill>
                <a:latin typeface="Century Gothic" panose="020B0502020202020204" pitchFamily="34" charset="0"/>
              </a:rPr>
              <a:t>The new era of detailed and voluminous sustainability information – ISSB, GRI, TNFD, other international frameworks, local and industry requirements – can fit into these approaches - and neatly position the integrated report as the only report that tells the integrated story of the company in a concise and understandable way.  </a:t>
            </a:r>
          </a:p>
          <a:p>
            <a:pPr>
              <a:lnSpc>
                <a:spcPct val="110000"/>
              </a:lnSpc>
            </a:pPr>
            <a:r>
              <a:rPr lang="en-GB" sz="2000" dirty="0">
                <a:solidFill>
                  <a:schemeClr val="bg1"/>
                </a:solidFill>
                <a:latin typeface="Century Gothic" panose="020B0502020202020204" pitchFamily="34" charset="0"/>
              </a:rPr>
              <a:t>Monitor ongoing developments in corporate reporting and offer informational guidance on how the various elements can fit together to achieve high-quality comprehensive corporate reporting.</a:t>
            </a:r>
          </a:p>
          <a:p>
            <a:pPr marL="0" indent="0">
              <a:buNone/>
            </a:pPr>
            <a:endParaRPr lang="en-GB" sz="2000" dirty="0">
              <a:solidFill>
                <a:schemeClr val="bg1"/>
              </a:solidFill>
              <a:latin typeface="Century Gothic" panose="020B0502020202020204" pitchFamily="34" charset="0"/>
            </a:endParaRPr>
          </a:p>
          <a:p>
            <a:pPr marL="0" indent="0">
              <a:buNone/>
            </a:pPr>
            <a:endParaRPr lang="en-GB" sz="2000" dirty="0">
              <a:solidFill>
                <a:schemeClr val="bg1"/>
              </a:solidFill>
              <a:latin typeface="Century Gothic" panose="020B0502020202020204" pitchFamily="34" charset="0"/>
            </a:endParaRPr>
          </a:p>
          <a:p>
            <a:pPr marL="0" indent="0">
              <a:buNone/>
            </a:pPr>
            <a:r>
              <a:rPr lang="en-GB" sz="2000" dirty="0">
                <a:solidFill>
                  <a:schemeClr val="bg1"/>
                </a:solidFill>
                <a:latin typeface="Century Gothic" panose="020B0502020202020204" pitchFamily="34" charset="0"/>
              </a:rPr>
              <a:t> </a:t>
            </a:r>
            <a:endParaRPr lang="en-ZA" sz="20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3254851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A9E023"/>
      </a:accent1>
      <a:accent2>
        <a:srgbClr val="1FCDB6"/>
      </a:accent2>
      <a:accent3>
        <a:srgbClr val="5F99C9"/>
      </a:accent3>
      <a:accent4>
        <a:srgbClr val="AE65D1"/>
      </a:accent4>
      <a:accent5>
        <a:srgbClr val="D06423"/>
      </a:accent5>
      <a:accent6>
        <a:srgbClr val="DCAB11"/>
      </a:accent6>
      <a:hlink>
        <a:srgbClr val="ADE133"/>
      </a:hlink>
      <a:folHlink>
        <a:srgbClr val="C2EA66"/>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1FEE2289-88FB-467C-9C9A-54F3C8576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{A84ACFDE-D353-7744-9744-7EE79C715326}tf10001063</Template>
  <TotalTime>336</TotalTime>
  <Words>391</Words>
  <Application>Microsoft Office PowerPoint</Application>
  <PresentationFormat>Widescreen</PresentationFormat>
  <Paragraphs>34</Paragraphs>
  <Slides>4</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vt:i4>
      </vt:variant>
    </vt:vector>
  </HeadingPairs>
  <TitlesOfParts>
    <vt:vector size="11" baseType="lpstr">
      <vt:lpstr>Aptos</vt:lpstr>
      <vt:lpstr>Aptos Display</vt:lpstr>
      <vt:lpstr>Arial</vt:lpstr>
      <vt:lpstr>Baskerville</vt:lpstr>
      <vt:lpstr>Century Gothic</vt:lpstr>
      <vt:lpstr>Mesh</vt:lpstr>
      <vt:lpstr>Office Theme</vt:lpstr>
      <vt:lpstr>IR in South AFRICA</vt:lpstr>
      <vt:lpstr>IR in South Africa – the past</vt:lpstr>
      <vt:lpstr>IR in South Africa – the present</vt:lpstr>
      <vt:lpstr>IR in South Africa – the future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Elrida Vos</dc:creator>
  <cp:lastModifiedBy>Leigh Roberts</cp:lastModifiedBy>
  <cp:revision>13</cp:revision>
  <dcterms:created xsi:type="dcterms:W3CDTF">2020-11-01T17:35:09Z</dcterms:created>
  <dcterms:modified xsi:type="dcterms:W3CDTF">2024-10-28T10:05:38Z</dcterms:modified>
</cp:coreProperties>
</file>